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6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14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D1F-0237-6A01-76C9-0E0F584B7E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359BBCC-FC6F-446E-D4F5-A8251526A8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BF840BC-CD0E-B047-D90E-8CB6B57C01AC}"/>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5" name="Footer Placeholder 4">
            <a:extLst>
              <a:ext uri="{FF2B5EF4-FFF2-40B4-BE49-F238E27FC236}">
                <a16:creationId xmlns:a16="http://schemas.microsoft.com/office/drawing/2014/main" id="{F3B6583E-CD72-4FA9-1657-6EB17D402D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F9BC449-7C19-80B1-CF4A-BCF0D171A7A9}"/>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387803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8DC79-C10C-D20C-8E6F-F2AD5514A3A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8D869F3-1D77-C692-1B04-1E4BB0EA6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B403A22-0A1A-4DD3-44B8-8267949DAA96}"/>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5" name="Footer Placeholder 4">
            <a:extLst>
              <a:ext uri="{FF2B5EF4-FFF2-40B4-BE49-F238E27FC236}">
                <a16:creationId xmlns:a16="http://schemas.microsoft.com/office/drawing/2014/main" id="{AA97FA7A-4B03-F691-807F-FB4642A2201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450EDFE-6506-901A-E935-C2524ECCC997}"/>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3838042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66BE54-D0FD-F28C-487F-19FA642C97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104227C-F39D-DB96-BCC1-46001D0A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47F74D1-91E0-9052-0CA2-F84902504AA1}"/>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5" name="Footer Placeholder 4">
            <a:extLst>
              <a:ext uri="{FF2B5EF4-FFF2-40B4-BE49-F238E27FC236}">
                <a16:creationId xmlns:a16="http://schemas.microsoft.com/office/drawing/2014/main" id="{91E49B56-580C-2040-10B5-F4AB645877A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DD78EAD-99C2-C674-E322-4B6805012AA1}"/>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075444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D20C6-B0B0-D49E-7153-9E3477BF115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C2D011C-95CA-D39F-2D5A-073C3F04E5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F7A0191-B6FB-D7DF-BCA1-7796DC5C1E9D}"/>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5" name="Footer Placeholder 4">
            <a:extLst>
              <a:ext uri="{FF2B5EF4-FFF2-40B4-BE49-F238E27FC236}">
                <a16:creationId xmlns:a16="http://schemas.microsoft.com/office/drawing/2014/main" id="{EE2288F8-5683-8442-9C3E-0C47713AAD9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900F169-1C74-1411-20E2-F3A32DCC6570}"/>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18004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F014C-98D0-BEB5-1A20-C6898B1A6A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40EF456-F6BB-03E8-E18C-725BA049BF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0FAF85-ACFF-622A-DCB8-838EE1A1BCF8}"/>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5" name="Footer Placeholder 4">
            <a:extLst>
              <a:ext uri="{FF2B5EF4-FFF2-40B4-BE49-F238E27FC236}">
                <a16:creationId xmlns:a16="http://schemas.microsoft.com/office/drawing/2014/main" id="{2492CD03-8521-B772-0EE8-5C84CE7CBF1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88F553A-EC32-6DDE-23AD-393FD263AFF0}"/>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886273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6BB0F-10A1-DAD2-5CD1-6733CEB91EF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5C23C41-0112-FF5A-66AE-3BEC82967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4B947A1-EA00-AF59-AF2B-61E4087987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7B02B04-91A2-E333-88E7-DC088161AD3D}"/>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6" name="Footer Placeholder 5">
            <a:extLst>
              <a:ext uri="{FF2B5EF4-FFF2-40B4-BE49-F238E27FC236}">
                <a16:creationId xmlns:a16="http://schemas.microsoft.com/office/drawing/2014/main" id="{9D2DCBCA-E828-8AAD-BD63-34EF61249A6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F6CB67A-3CC9-6CEA-EF6A-97D466FCD1EF}"/>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52775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DA62-845C-9F6F-E4FE-1B4E3534D2D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C2E9B53-7474-07EB-CF59-75EC13D356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E879B-7892-B96E-182C-EBA44383DB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71BB21A-B697-6409-96AD-DBB8B69170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712F40-0B16-0EEA-A3F7-304CD2A6C9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9E014C6-017F-7E26-34D0-E8CBE785E28E}"/>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8" name="Footer Placeholder 7">
            <a:extLst>
              <a:ext uri="{FF2B5EF4-FFF2-40B4-BE49-F238E27FC236}">
                <a16:creationId xmlns:a16="http://schemas.microsoft.com/office/drawing/2014/main" id="{AFBFBDF5-1D53-C93E-F26F-B4D02BBE5C7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06CF591-BFE0-9BFC-8C6E-677859D7F7B3}"/>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5778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34B74-5FDC-978C-F874-088B1E5650C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20EC951-409D-B5FA-4D05-31F5AC41C294}"/>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4" name="Footer Placeholder 3">
            <a:extLst>
              <a:ext uri="{FF2B5EF4-FFF2-40B4-BE49-F238E27FC236}">
                <a16:creationId xmlns:a16="http://schemas.microsoft.com/office/drawing/2014/main" id="{0D27085B-9DDB-B17C-79CA-501FCE3EEE8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9568B41-6E59-B93D-1FEE-08EC6D4CF337}"/>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593296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B6433F-0412-50A0-41DE-91C9C4DE2505}"/>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3" name="Footer Placeholder 2">
            <a:extLst>
              <a:ext uri="{FF2B5EF4-FFF2-40B4-BE49-F238E27FC236}">
                <a16:creationId xmlns:a16="http://schemas.microsoft.com/office/drawing/2014/main" id="{DA32F33E-9FDB-9DCB-E442-FA1432485C7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A22BF88-9A9A-9EBB-27AD-5D061962CB9D}"/>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16308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92715-ACF3-DAAB-A245-C9E14A7CF4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154D2DA-CE60-2639-0224-F9CF9C55D2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577E00C-8C07-73C6-7BA4-FF5D72F7C0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9389-0F77-6F08-B5E6-0797E0787ADE}"/>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6" name="Footer Placeholder 5">
            <a:extLst>
              <a:ext uri="{FF2B5EF4-FFF2-40B4-BE49-F238E27FC236}">
                <a16:creationId xmlns:a16="http://schemas.microsoft.com/office/drawing/2014/main" id="{ADC1B4A0-4A41-D048-BB07-DEA7786F76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F8D7968-E610-84E3-694D-718AC3E61A94}"/>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01323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221DB-803C-EDEB-B5B7-564A3B5791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D22F624-320A-9253-A4CC-0D6AC2BCF8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5A24055-4367-EA74-0033-13D518FE86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F8E8C1-FEEB-F497-9D08-536F97B9EBE1}"/>
              </a:ext>
            </a:extLst>
          </p:cNvPr>
          <p:cNvSpPr>
            <a:spLocks noGrp="1"/>
          </p:cNvSpPr>
          <p:nvPr>
            <p:ph type="dt" sz="half" idx="10"/>
          </p:nvPr>
        </p:nvSpPr>
        <p:spPr/>
        <p:txBody>
          <a:bodyPr/>
          <a:lstStyle/>
          <a:p>
            <a:fld id="{0417537A-3412-4050-BC9E-244D6D6131AD}" type="datetimeFigureOut">
              <a:rPr lang="en-IN" smtClean="0"/>
              <a:t>28-08-2026</a:t>
            </a:fld>
            <a:endParaRPr lang="en-IN"/>
          </a:p>
        </p:txBody>
      </p:sp>
      <p:sp>
        <p:nvSpPr>
          <p:cNvPr id="6" name="Footer Placeholder 5">
            <a:extLst>
              <a:ext uri="{FF2B5EF4-FFF2-40B4-BE49-F238E27FC236}">
                <a16:creationId xmlns:a16="http://schemas.microsoft.com/office/drawing/2014/main" id="{E11B4C6F-AFAD-90A9-4D85-128A9E842F7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1344474-4A2F-3B2A-838D-86E911823748}"/>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66938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35B90C-B9C0-A876-9EE8-4B3B083B6F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5D71FC-1C4F-8E49-71B3-5A2FE15BB8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2CC50F7-1706-3B1F-CB8D-5E212A655D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17537A-3412-4050-BC9E-244D6D6131AD}" type="datetimeFigureOut">
              <a:rPr lang="en-IN" smtClean="0"/>
              <a:t>28-08-2026</a:t>
            </a:fld>
            <a:endParaRPr lang="en-IN"/>
          </a:p>
        </p:txBody>
      </p:sp>
      <p:sp>
        <p:nvSpPr>
          <p:cNvPr id="5" name="Footer Placeholder 4">
            <a:extLst>
              <a:ext uri="{FF2B5EF4-FFF2-40B4-BE49-F238E27FC236}">
                <a16:creationId xmlns:a16="http://schemas.microsoft.com/office/drawing/2014/main" id="{CC24E26E-574A-A90B-BDCC-8B10268E9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F8A3BE57-8261-F70B-CAD3-E498ED87C9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F6DDB6-C9E7-4038-A358-3DEEC2EEDEBC}" type="slidenum">
              <a:rPr lang="en-IN" smtClean="0"/>
              <a:t>‹#›</a:t>
            </a:fld>
            <a:endParaRPr lang="en-IN"/>
          </a:p>
        </p:txBody>
      </p:sp>
    </p:spTree>
    <p:extLst>
      <p:ext uri="{BB962C8B-B14F-4D97-AF65-F5344CB8AC3E}">
        <p14:creationId xmlns:p14="http://schemas.microsoft.com/office/powerpoint/2010/main" val="1658599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06EF3-9A5D-41F0-800D-16C1619E84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7C06E0-FD65-D12C-1F8B-5869A5715BF2}"/>
              </a:ext>
            </a:extLst>
          </p:cNvPr>
          <p:cNvSpPr txBox="1"/>
          <p:nvPr/>
        </p:nvSpPr>
        <p:spPr>
          <a:xfrm>
            <a:off x="0" y="2598003"/>
            <a:ext cx="12192000" cy="1661993"/>
          </a:xfrm>
          <a:prstGeom prst="rect">
            <a:avLst/>
          </a:prstGeom>
          <a:noFill/>
        </p:spPr>
        <p:txBody>
          <a:bodyPr wrap="square" rtlCol="0">
            <a:spAutoFit/>
          </a:bodyPr>
          <a:lstStyle/>
          <a:p>
            <a:pPr algn="ctr"/>
            <a:r>
              <a:rPr lang="en-US" sz="4200" dirty="0"/>
              <a:t>Appointment Overview &amp; Treatment Details</a:t>
            </a:r>
          </a:p>
          <a:p>
            <a:pPr algn="ctr"/>
            <a:endParaRPr lang="en-US" sz="3000" dirty="0"/>
          </a:p>
          <a:p>
            <a:pPr algn="ctr"/>
            <a:r>
              <a:rPr lang="en-US" sz="3000" dirty="0"/>
              <a:t>Pharmacy Aesthetics</a:t>
            </a:r>
            <a:endParaRPr lang="en-IN" sz="3000" dirty="0"/>
          </a:p>
        </p:txBody>
      </p:sp>
    </p:spTree>
    <p:extLst>
      <p:ext uri="{BB962C8B-B14F-4D97-AF65-F5344CB8AC3E}">
        <p14:creationId xmlns:p14="http://schemas.microsoft.com/office/powerpoint/2010/main" val="313393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E493700-F7F8-2464-DCBB-6A9872A65D1E}"/>
              </a:ext>
            </a:extLst>
          </p:cNvPr>
          <p:cNvPicPr>
            <a:picLocks noChangeAspect="1"/>
          </p:cNvPicPr>
          <p:nvPr/>
        </p:nvPicPr>
        <p:blipFill>
          <a:blip r:embed="rId2"/>
          <a:stretch>
            <a:fillRect/>
          </a:stretch>
        </p:blipFill>
        <p:spPr>
          <a:xfrm>
            <a:off x="335220" y="461756"/>
            <a:ext cx="2339961" cy="4549925"/>
          </a:xfrm>
          <a:prstGeom prst="rect">
            <a:avLst/>
          </a:prstGeom>
        </p:spPr>
      </p:pic>
      <p:sp>
        <p:nvSpPr>
          <p:cNvPr id="16" name="TextBox 15">
            <a:extLst>
              <a:ext uri="{FF2B5EF4-FFF2-40B4-BE49-F238E27FC236}">
                <a16:creationId xmlns:a16="http://schemas.microsoft.com/office/drawing/2014/main" id="{4B1C8D87-FF98-4463-FEEF-6704570413F0}"/>
              </a:ext>
            </a:extLst>
          </p:cNvPr>
          <p:cNvSpPr txBox="1"/>
          <p:nvPr/>
        </p:nvSpPr>
        <p:spPr>
          <a:xfrm>
            <a:off x="335220" y="5242212"/>
            <a:ext cx="2339960" cy="1631216"/>
          </a:xfrm>
          <a:prstGeom prst="rect">
            <a:avLst/>
          </a:prstGeom>
          <a:noFill/>
        </p:spPr>
        <p:txBody>
          <a:bodyPr wrap="square">
            <a:spAutoFit/>
          </a:bodyPr>
          <a:lstStyle/>
          <a:p>
            <a:r>
              <a:rPr lang="en-IN" sz="1000" dirty="0"/>
              <a:t>In the Practitioner module, the Appointment Overview page will have all these values (as indicated by red box)</a:t>
            </a:r>
          </a:p>
          <a:p>
            <a:endParaRPr lang="en-IN" sz="1000" dirty="0"/>
          </a:p>
          <a:p>
            <a:pPr marL="171450" indent="-171450">
              <a:buFont typeface="Arial" panose="020B0604020202020204" pitchFamily="34" charset="0"/>
              <a:buChar char="•"/>
            </a:pPr>
            <a:r>
              <a:rPr lang="en-IN" sz="1000" dirty="0"/>
              <a:t>Patient</a:t>
            </a:r>
          </a:p>
          <a:p>
            <a:pPr marL="171450" indent="-171450">
              <a:buFont typeface="Arial" panose="020B0604020202020204" pitchFamily="34" charset="0"/>
              <a:buChar char="•"/>
            </a:pPr>
            <a:r>
              <a:rPr lang="en-IN" sz="1000" dirty="0"/>
              <a:t>Medical History</a:t>
            </a:r>
          </a:p>
          <a:p>
            <a:pPr marL="171450" indent="-171450">
              <a:buFont typeface="Arial" panose="020B0604020202020204" pitchFamily="34" charset="0"/>
              <a:buChar char="•"/>
            </a:pPr>
            <a:r>
              <a:rPr lang="en-IN" sz="1000" dirty="0"/>
              <a:t>Pharmacy</a:t>
            </a:r>
          </a:p>
          <a:p>
            <a:pPr marL="171450" indent="-171450">
              <a:buFont typeface="Arial" panose="020B0604020202020204" pitchFamily="34" charset="0"/>
              <a:buChar char="•"/>
            </a:pPr>
            <a:r>
              <a:rPr lang="en-IN" sz="1000" dirty="0"/>
              <a:t>Date &amp; Time</a:t>
            </a:r>
          </a:p>
          <a:p>
            <a:pPr marL="171450" indent="-171450">
              <a:buFont typeface="Arial" panose="020B0604020202020204" pitchFamily="34" charset="0"/>
              <a:buChar char="•"/>
            </a:pPr>
            <a:r>
              <a:rPr lang="en-IN" sz="1000" dirty="0"/>
              <a:t>Treatment</a:t>
            </a:r>
          </a:p>
        </p:txBody>
      </p:sp>
      <p:cxnSp>
        <p:nvCxnSpPr>
          <p:cNvPr id="10" name="Straight Arrow Connector 9">
            <a:extLst>
              <a:ext uri="{FF2B5EF4-FFF2-40B4-BE49-F238E27FC236}">
                <a16:creationId xmlns:a16="http://schemas.microsoft.com/office/drawing/2014/main" id="{D7C70BFF-265A-2BF8-7526-28B277146ED8}"/>
              </a:ext>
            </a:extLst>
          </p:cNvPr>
          <p:cNvCxnSpPr>
            <a:cxnSpLocks/>
            <a:stCxn id="16" idx="0"/>
            <a:endCxn id="26" idx="2"/>
          </p:cNvCxnSpPr>
          <p:nvPr/>
        </p:nvCxnSpPr>
        <p:spPr>
          <a:xfrm flipV="1">
            <a:off x="1505200" y="5011681"/>
            <a:ext cx="1" cy="230531"/>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DA84242-A557-5D4F-C568-62A5895D05AD}"/>
              </a:ext>
            </a:extLst>
          </p:cNvPr>
          <p:cNvSpPr txBox="1"/>
          <p:nvPr/>
        </p:nvSpPr>
        <p:spPr>
          <a:xfrm>
            <a:off x="3349500" y="5242212"/>
            <a:ext cx="2328421" cy="1015663"/>
          </a:xfrm>
          <a:prstGeom prst="rect">
            <a:avLst/>
          </a:prstGeom>
          <a:noFill/>
        </p:spPr>
        <p:txBody>
          <a:bodyPr wrap="square">
            <a:spAutoFit/>
          </a:bodyPr>
          <a:lstStyle/>
          <a:p>
            <a:r>
              <a:rPr lang="en-IN" sz="1000" dirty="0"/>
              <a:t>However, on the Treatment Details page we will not repeat all the details shown on the Appointment Overview. Instead, we will just show the treatment name, patient name and date (as indicated in the red box)</a:t>
            </a:r>
          </a:p>
        </p:txBody>
      </p:sp>
      <p:pic>
        <p:nvPicPr>
          <p:cNvPr id="30" name="Picture 29">
            <a:extLst>
              <a:ext uri="{FF2B5EF4-FFF2-40B4-BE49-F238E27FC236}">
                <a16:creationId xmlns:a16="http://schemas.microsoft.com/office/drawing/2014/main" id="{664C8829-CD37-2578-3599-A2451E645D42}"/>
              </a:ext>
            </a:extLst>
          </p:cNvPr>
          <p:cNvPicPr>
            <a:picLocks noChangeAspect="1"/>
          </p:cNvPicPr>
          <p:nvPr/>
        </p:nvPicPr>
        <p:blipFill>
          <a:blip r:embed="rId3"/>
          <a:stretch>
            <a:fillRect/>
          </a:stretch>
        </p:blipFill>
        <p:spPr>
          <a:xfrm>
            <a:off x="3349501" y="461756"/>
            <a:ext cx="2328421" cy="4549925"/>
          </a:xfrm>
          <a:prstGeom prst="rect">
            <a:avLst/>
          </a:prstGeom>
        </p:spPr>
      </p:pic>
      <p:cxnSp>
        <p:nvCxnSpPr>
          <p:cNvPr id="18" name="Straight Arrow Connector 17">
            <a:extLst>
              <a:ext uri="{FF2B5EF4-FFF2-40B4-BE49-F238E27FC236}">
                <a16:creationId xmlns:a16="http://schemas.microsoft.com/office/drawing/2014/main" id="{06C12B84-EB70-ECAC-78BD-3E98F954A4EA}"/>
              </a:ext>
            </a:extLst>
          </p:cNvPr>
          <p:cNvCxnSpPr>
            <a:cxnSpLocks/>
            <a:stCxn id="17" idx="0"/>
            <a:endCxn id="30" idx="2"/>
          </p:cNvCxnSpPr>
          <p:nvPr/>
        </p:nvCxnSpPr>
        <p:spPr>
          <a:xfrm flipV="1">
            <a:off x="4513711" y="5011681"/>
            <a:ext cx="1" cy="230531"/>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35" name="Picture 34">
            <a:extLst>
              <a:ext uri="{FF2B5EF4-FFF2-40B4-BE49-F238E27FC236}">
                <a16:creationId xmlns:a16="http://schemas.microsoft.com/office/drawing/2014/main" id="{D3282DB9-529C-9CF8-EDE1-049E2F71BF81}"/>
              </a:ext>
            </a:extLst>
          </p:cNvPr>
          <p:cNvPicPr>
            <a:picLocks noChangeAspect="1"/>
          </p:cNvPicPr>
          <p:nvPr/>
        </p:nvPicPr>
        <p:blipFill>
          <a:blip r:embed="rId4"/>
          <a:stretch>
            <a:fillRect/>
          </a:stretch>
        </p:blipFill>
        <p:spPr>
          <a:xfrm>
            <a:off x="6352242" y="426483"/>
            <a:ext cx="2328421" cy="4585198"/>
          </a:xfrm>
          <a:prstGeom prst="rect">
            <a:avLst/>
          </a:prstGeom>
        </p:spPr>
      </p:pic>
      <p:sp>
        <p:nvSpPr>
          <p:cNvPr id="37" name="TextBox 36">
            <a:extLst>
              <a:ext uri="{FF2B5EF4-FFF2-40B4-BE49-F238E27FC236}">
                <a16:creationId xmlns:a16="http://schemas.microsoft.com/office/drawing/2014/main" id="{31791E67-9E60-B987-AA24-195F24521C43}"/>
              </a:ext>
            </a:extLst>
          </p:cNvPr>
          <p:cNvSpPr txBox="1"/>
          <p:nvPr/>
        </p:nvSpPr>
        <p:spPr>
          <a:xfrm>
            <a:off x="7859617" y="5242212"/>
            <a:ext cx="2328419" cy="1015663"/>
          </a:xfrm>
          <a:prstGeom prst="rect">
            <a:avLst/>
          </a:prstGeom>
          <a:noFill/>
        </p:spPr>
        <p:txBody>
          <a:bodyPr wrap="square">
            <a:spAutoFit/>
          </a:bodyPr>
          <a:lstStyle/>
          <a:p>
            <a:r>
              <a:rPr lang="en-IN" sz="1000" dirty="0"/>
              <a:t>Even the pages within Treatment Details, for e.g. Treatment Plan, Generate Invoice, etc, we will just show the treatment name, patient name and date (as indicated in the red box). </a:t>
            </a:r>
          </a:p>
        </p:txBody>
      </p:sp>
      <p:pic>
        <p:nvPicPr>
          <p:cNvPr id="45" name="Picture 44">
            <a:extLst>
              <a:ext uri="{FF2B5EF4-FFF2-40B4-BE49-F238E27FC236}">
                <a16:creationId xmlns:a16="http://schemas.microsoft.com/office/drawing/2014/main" id="{8471FB7D-4DFD-3E7A-3DFE-D21472B2D311}"/>
              </a:ext>
            </a:extLst>
          </p:cNvPr>
          <p:cNvPicPr>
            <a:picLocks noChangeAspect="1"/>
          </p:cNvPicPr>
          <p:nvPr/>
        </p:nvPicPr>
        <p:blipFill>
          <a:blip r:embed="rId5"/>
          <a:stretch>
            <a:fillRect/>
          </a:stretch>
        </p:blipFill>
        <p:spPr>
          <a:xfrm>
            <a:off x="9354983" y="444119"/>
            <a:ext cx="2316541" cy="4549925"/>
          </a:xfrm>
          <a:prstGeom prst="rect">
            <a:avLst/>
          </a:prstGeom>
        </p:spPr>
      </p:pic>
      <p:cxnSp>
        <p:nvCxnSpPr>
          <p:cNvPr id="49" name="Connector: Elbow 48">
            <a:extLst>
              <a:ext uri="{FF2B5EF4-FFF2-40B4-BE49-F238E27FC236}">
                <a16:creationId xmlns:a16="http://schemas.microsoft.com/office/drawing/2014/main" id="{4D8BBB08-F27D-3F57-CD5B-C962A7268580}"/>
              </a:ext>
            </a:extLst>
          </p:cNvPr>
          <p:cNvCxnSpPr>
            <a:stCxn id="37" idx="1"/>
            <a:endCxn id="35" idx="2"/>
          </p:cNvCxnSpPr>
          <p:nvPr/>
        </p:nvCxnSpPr>
        <p:spPr>
          <a:xfrm rot="10800000">
            <a:off x="7516453" y="5011682"/>
            <a:ext cx="343164" cy="738363"/>
          </a:xfrm>
          <a:prstGeom prst="bentConnector2">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13DBE5AD-499A-1B07-34EB-25935A907E07}"/>
              </a:ext>
            </a:extLst>
          </p:cNvPr>
          <p:cNvCxnSpPr>
            <a:cxnSpLocks/>
            <a:stCxn id="37" idx="3"/>
            <a:endCxn id="45" idx="2"/>
          </p:cNvCxnSpPr>
          <p:nvPr/>
        </p:nvCxnSpPr>
        <p:spPr>
          <a:xfrm flipV="1">
            <a:off x="10188036" y="4994044"/>
            <a:ext cx="325218" cy="756000"/>
          </a:xfrm>
          <a:prstGeom prst="bentConnector2">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7DA48E91-1A17-E97E-0E79-E13933C61D1D}"/>
              </a:ext>
            </a:extLst>
          </p:cNvPr>
          <p:cNvSpPr/>
          <p:nvPr/>
        </p:nvSpPr>
        <p:spPr>
          <a:xfrm>
            <a:off x="3445164" y="1052940"/>
            <a:ext cx="1399705" cy="4433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Rectangle 56">
            <a:extLst>
              <a:ext uri="{FF2B5EF4-FFF2-40B4-BE49-F238E27FC236}">
                <a16:creationId xmlns:a16="http://schemas.microsoft.com/office/drawing/2014/main" id="{508B126F-F720-475A-D82C-C815615DCF51}"/>
              </a:ext>
            </a:extLst>
          </p:cNvPr>
          <p:cNvSpPr/>
          <p:nvPr/>
        </p:nvSpPr>
        <p:spPr>
          <a:xfrm>
            <a:off x="6449428" y="1052940"/>
            <a:ext cx="1399705" cy="4433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9" name="Rectangle 58">
            <a:extLst>
              <a:ext uri="{FF2B5EF4-FFF2-40B4-BE49-F238E27FC236}">
                <a16:creationId xmlns:a16="http://schemas.microsoft.com/office/drawing/2014/main" id="{362B4C7E-D304-491D-2628-A0E27CC77179}"/>
              </a:ext>
            </a:extLst>
          </p:cNvPr>
          <p:cNvSpPr/>
          <p:nvPr/>
        </p:nvSpPr>
        <p:spPr>
          <a:xfrm>
            <a:off x="9451239" y="1052940"/>
            <a:ext cx="1399705" cy="4433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1" name="Rectangle 60">
            <a:extLst>
              <a:ext uri="{FF2B5EF4-FFF2-40B4-BE49-F238E27FC236}">
                <a16:creationId xmlns:a16="http://schemas.microsoft.com/office/drawing/2014/main" id="{2524E0ED-0BB7-93A1-CC35-8C1DB2C41CC3}"/>
              </a:ext>
            </a:extLst>
          </p:cNvPr>
          <p:cNvSpPr/>
          <p:nvPr/>
        </p:nvSpPr>
        <p:spPr>
          <a:xfrm>
            <a:off x="442423" y="1052940"/>
            <a:ext cx="1709650" cy="20504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2" name="TextBox 61">
            <a:extLst>
              <a:ext uri="{FF2B5EF4-FFF2-40B4-BE49-F238E27FC236}">
                <a16:creationId xmlns:a16="http://schemas.microsoft.com/office/drawing/2014/main" id="{4AC75B62-E5DC-0BFE-4634-C53A82A23611}"/>
              </a:ext>
            </a:extLst>
          </p:cNvPr>
          <p:cNvSpPr txBox="1"/>
          <p:nvPr/>
        </p:nvSpPr>
        <p:spPr>
          <a:xfrm>
            <a:off x="5027182" y="10971"/>
            <a:ext cx="2256259" cy="369332"/>
          </a:xfrm>
          <a:prstGeom prst="rect">
            <a:avLst/>
          </a:prstGeom>
          <a:noFill/>
        </p:spPr>
        <p:txBody>
          <a:bodyPr wrap="none" rtlCol="0">
            <a:spAutoFit/>
          </a:bodyPr>
          <a:lstStyle/>
          <a:p>
            <a:r>
              <a:rPr lang="en-US" b="1" dirty="0"/>
              <a:t>Practitioner Module</a:t>
            </a:r>
            <a:endParaRPr lang="en-IN" b="1" dirty="0"/>
          </a:p>
        </p:txBody>
      </p:sp>
    </p:spTree>
    <p:extLst>
      <p:ext uri="{BB962C8B-B14F-4D97-AF65-F5344CB8AC3E}">
        <p14:creationId xmlns:p14="http://schemas.microsoft.com/office/powerpoint/2010/main" val="1612439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CA44A-7379-9A2A-A7E8-13321B80B6B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74357A7-684C-36AA-5BFC-8B3BD48C260F}"/>
              </a:ext>
            </a:extLst>
          </p:cNvPr>
          <p:cNvPicPr>
            <a:picLocks noChangeAspect="1"/>
          </p:cNvPicPr>
          <p:nvPr/>
        </p:nvPicPr>
        <p:blipFill>
          <a:blip r:embed="rId2"/>
          <a:stretch>
            <a:fillRect/>
          </a:stretch>
        </p:blipFill>
        <p:spPr>
          <a:xfrm>
            <a:off x="6349100" y="426482"/>
            <a:ext cx="2358444" cy="4585198"/>
          </a:xfrm>
          <a:prstGeom prst="rect">
            <a:avLst/>
          </a:prstGeom>
        </p:spPr>
      </p:pic>
      <p:pic>
        <p:nvPicPr>
          <p:cNvPr id="9" name="Picture 8">
            <a:extLst>
              <a:ext uri="{FF2B5EF4-FFF2-40B4-BE49-F238E27FC236}">
                <a16:creationId xmlns:a16="http://schemas.microsoft.com/office/drawing/2014/main" id="{819CF5DE-9373-CC9C-4C43-262F1F452E40}"/>
              </a:ext>
            </a:extLst>
          </p:cNvPr>
          <p:cNvPicPr>
            <a:picLocks noChangeAspect="1"/>
          </p:cNvPicPr>
          <p:nvPr/>
        </p:nvPicPr>
        <p:blipFill>
          <a:blip r:embed="rId3"/>
          <a:stretch>
            <a:fillRect/>
          </a:stretch>
        </p:blipFill>
        <p:spPr>
          <a:xfrm>
            <a:off x="3343732" y="461756"/>
            <a:ext cx="2337332" cy="4532288"/>
          </a:xfrm>
          <a:prstGeom prst="rect">
            <a:avLst/>
          </a:prstGeom>
        </p:spPr>
      </p:pic>
      <p:pic>
        <p:nvPicPr>
          <p:cNvPr id="5" name="Picture 4">
            <a:extLst>
              <a:ext uri="{FF2B5EF4-FFF2-40B4-BE49-F238E27FC236}">
                <a16:creationId xmlns:a16="http://schemas.microsoft.com/office/drawing/2014/main" id="{D8F7E8ED-B295-453A-7F4A-CF85679151AF}"/>
              </a:ext>
            </a:extLst>
          </p:cNvPr>
          <p:cNvPicPr>
            <a:picLocks noChangeAspect="1"/>
          </p:cNvPicPr>
          <p:nvPr/>
        </p:nvPicPr>
        <p:blipFill>
          <a:blip r:embed="rId4"/>
          <a:stretch>
            <a:fillRect/>
          </a:stretch>
        </p:blipFill>
        <p:spPr>
          <a:xfrm>
            <a:off x="335221" y="461756"/>
            <a:ext cx="2334206" cy="4549925"/>
          </a:xfrm>
          <a:prstGeom prst="rect">
            <a:avLst/>
          </a:prstGeom>
        </p:spPr>
      </p:pic>
      <p:sp>
        <p:nvSpPr>
          <p:cNvPr id="16" name="TextBox 15">
            <a:extLst>
              <a:ext uri="{FF2B5EF4-FFF2-40B4-BE49-F238E27FC236}">
                <a16:creationId xmlns:a16="http://schemas.microsoft.com/office/drawing/2014/main" id="{569040D5-4552-D32D-A80F-C9E474995C6E}"/>
              </a:ext>
            </a:extLst>
          </p:cNvPr>
          <p:cNvSpPr txBox="1"/>
          <p:nvPr/>
        </p:nvSpPr>
        <p:spPr>
          <a:xfrm>
            <a:off x="335220" y="5242212"/>
            <a:ext cx="2339960" cy="1477328"/>
          </a:xfrm>
          <a:prstGeom prst="rect">
            <a:avLst/>
          </a:prstGeom>
          <a:noFill/>
        </p:spPr>
        <p:txBody>
          <a:bodyPr wrap="square">
            <a:spAutoFit/>
          </a:bodyPr>
          <a:lstStyle/>
          <a:p>
            <a:r>
              <a:rPr lang="en-IN" sz="900" dirty="0"/>
              <a:t>In the Patient module also, the Appointment Overview page will have all these values (as indicated by red box)</a:t>
            </a:r>
          </a:p>
          <a:p>
            <a:endParaRPr lang="en-IN" sz="900" dirty="0"/>
          </a:p>
          <a:p>
            <a:pPr marL="171450" indent="-171450">
              <a:buFont typeface="Arial" panose="020B0604020202020204" pitchFamily="34" charset="0"/>
              <a:buChar char="•"/>
            </a:pPr>
            <a:r>
              <a:rPr lang="en-IN" sz="900" dirty="0"/>
              <a:t>Practitioner</a:t>
            </a:r>
          </a:p>
          <a:p>
            <a:pPr marL="171450" indent="-171450">
              <a:buFont typeface="Arial" panose="020B0604020202020204" pitchFamily="34" charset="0"/>
              <a:buChar char="•"/>
            </a:pPr>
            <a:r>
              <a:rPr lang="en-IN" sz="900" dirty="0"/>
              <a:t>Pharmacy</a:t>
            </a:r>
          </a:p>
          <a:p>
            <a:pPr marL="171450" indent="-171450">
              <a:buFont typeface="Arial" panose="020B0604020202020204" pitchFamily="34" charset="0"/>
              <a:buChar char="•"/>
            </a:pPr>
            <a:r>
              <a:rPr lang="en-IN" sz="900" dirty="0"/>
              <a:t>Location</a:t>
            </a:r>
          </a:p>
          <a:p>
            <a:pPr marL="171450" indent="-171450">
              <a:buFont typeface="Arial" panose="020B0604020202020204" pitchFamily="34" charset="0"/>
              <a:buChar char="•"/>
            </a:pPr>
            <a:r>
              <a:rPr lang="en-IN" sz="900" dirty="0"/>
              <a:t>Date &amp; Time</a:t>
            </a:r>
          </a:p>
          <a:p>
            <a:pPr marL="171450" indent="-171450">
              <a:buFont typeface="Arial" panose="020B0604020202020204" pitchFamily="34" charset="0"/>
              <a:buChar char="•"/>
            </a:pPr>
            <a:r>
              <a:rPr lang="en-IN" sz="900" dirty="0"/>
              <a:t>Medical History</a:t>
            </a:r>
          </a:p>
          <a:p>
            <a:pPr marL="171450" indent="-171450">
              <a:buFont typeface="Arial" panose="020B0604020202020204" pitchFamily="34" charset="0"/>
              <a:buChar char="•"/>
            </a:pPr>
            <a:r>
              <a:rPr lang="en-IN" sz="900" dirty="0"/>
              <a:t>Treatment</a:t>
            </a:r>
          </a:p>
        </p:txBody>
      </p:sp>
      <p:cxnSp>
        <p:nvCxnSpPr>
          <p:cNvPr id="10" name="Straight Arrow Connector 9">
            <a:extLst>
              <a:ext uri="{FF2B5EF4-FFF2-40B4-BE49-F238E27FC236}">
                <a16:creationId xmlns:a16="http://schemas.microsoft.com/office/drawing/2014/main" id="{A27E8CE6-8D85-5209-83E7-9F9C2FE9E6CA}"/>
              </a:ext>
            </a:extLst>
          </p:cNvPr>
          <p:cNvCxnSpPr>
            <a:cxnSpLocks/>
            <a:stCxn id="16" idx="0"/>
          </p:cNvCxnSpPr>
          <p:nvPr/>
        </p:nvCxnSpPr>
        <p:spPr>
          <a:xfrm flipV="1">
            <a:off x="1505200" y="5011681"/>
            <a:ext cx="1" cy="230531"/>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C7816B29-6B90-3F96-2AC2-D33708D57145}"/>
              </a:ext>
            </a:extLst>
          </p:cNvPr>
          <p:cNvSpPr txBox="1"/>
          <p:nvPr/>
        </p:nvSpPr>
        <p:spPr>
          <a:xfrm>
            <a:off x="3349500" y="5242212"/>
            <a:ext cx="2328421" cy="1323439"/>
          </a:xfrm>
          <a:prstGeom prst="rect">
            <a:avLst/>
          </a:prstGeom>
          <a:noFill/>
        </p:spPr>
        <p:txBody>
          <a:bodyPr wrap="square">
            <a:spAutoFit/>
          </a:bodyPr>
          <a:lstStyle/>
          <a:p>
            <a:r>
              <a:rPr lang="en-IN" sz="1000" dirty="0"/>
              <a:t>However, on the Treatment Details page we will not repeat all the details shown on the Appointment Overview. Instead, (just like in the Practitioner module) we will just show the treatment name, practitioner name, pharmacy name, and date (as indicated in the red box)</a:t>
            </a:r>
          </a:p>
        </p:txBody>
      </p:sp>
      <p:cxnSp>
        <p:nvCxnSpPr>
          <p:cNvPr id="18" name="Straight Arrow Connector 17">
            <a:extLst>
              <a:ext uri="{FF2B5EF4-FFF2-40B4-BE49-F238E27FC236}">
                <a16:creationId xmlns:a16="http://schemas.microsoft.com/office/drawing/2014/main" id="{754B043D-C25A-9D4C-5AD8-78E845DA6F90}"/>
              </a:ext>
            </a:extLst>
          </p:cNvPr>
          <p:cNvCxnSpPr>
            <a:cxnSpLocks/>
            <a:stCxn id="17" idx="0"/>
          </p:cNvCxnSpPr>
          <p:nvPr/>
        </p:nvCxnSpPr>
        <p:spPr>
          <a:xfrm flipV="1">
            <a:off x="4513711" y="5011681"/>
            <a:ext cx="1" cy="230531"/>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DDDBCB0B-ED36-56F6-A2CA-148E1BE75A45}"/>
              </a:ext>
            </a:extLst>
          </p:cNvPr>
          <p:cNvSpPr txBox="1"/>
          <p:nvPr/>
        </p:nvSpPr>
        <p:spPr>
          <a:xfrm>
            <a:off x="6349100" y="5242211"/>
            <a:ext cx="2358443" cy="861774"/>
          </a:xfrm>
          <a:prstGeom prst="rect">
            <a:avLst/>
          </a:prstGeom>
          <a:noFill/>
        </p:spPr>
        <p:txBody>
          <a:bodyPr wrap="square">
            <a:spAutoFit/>
          </a:bodyPr>
          <a:lstStyle/>
          <a:p>
            <a:r>
              <a:rPr lang="en-IN" sz="1000" dirty="0"/>
              <a:t>Even the pages within Treatment Details, for e.g. Pay Invoice, we will just show the treatment name, practitioner name, pharmacy name, and date (as indicated in the red box). </a:t>
            </a:r>
          </a:p>
        </p:txBody>
      </p:sp>
      <p:sp>
        <p:nvSpPr>
          <p:cNvPr id="55" name="Rectangle 54">
            <a:extLst>
              <a:ext uri="{FF2B5EF4-FFF2-40B4-BE49-F238E27FC236}">
                <a16:creationId xmlns:a16="http://schemas.microsoft.com/office/drawing/2014/main" id="{0AB272E1-7DBD-9794-8A7A-77D4622497AB}"/>
              </a:ext>
            </a:extLst>
          </p:cNvPr>
          <p:cNvSpPr/>
          <p:nvPr/>
        </p:nvSpPr>
        <p:spPr>
          <a:xfrm>
            <a:off x="3445164" y="1052940"/>
            <a:ext cx="2004291" cy="4433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Rectangle 56">
            <a:extLst>
              <a:ext uri="{FF2B5EF4-FFF2-40B4-BE49-F238E27FC236}">
                <a16:creationId xmlns:a16="http://schemas.microsoft.com/office/drawing/2014/main" id="{00DA2D47-CEA3-BC35-9FF9-5B50A8152019}"/>
              </a:ext>
            </a:extLst>
          </p:cNvPr>
          <p:cNvSpPr/>
          <p:nvPr/>
        </p:nvSpPr>
        <p:spPr>
          <a:xfrm>
            <a:off x="6449428" y="1052940"/>
            <a:ext cx="1955663" cy="4433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1" name="Rectangle 60">
            <a:extLst>
              <a:ext uri="{FF2B5EF4-FFF2-40B4-BE49-F238E27FC236}">
                <a16:creationId xmlns:a16="http://schemas.microsoft.com/office/drawing/2014/main" id="{89FD4511-EE1F-E13E-8EFB-1973CA3ACFA1}"/>
              </a:ext>
            </a:extLst>
          </p:cNvPr>
          <p:cNvSpPr/>
          <p:nvPr/>
        </p:nvSpPr>
        <p:spPr>
          <a:xfrm>
            <a:off x="442423" y="1052939"/>
            <a:ext cx="1866668" cy="221673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2" name="TextBox 61">
            <a:extLst>
              <a:ext uri="{FF2B5EF4-FFF2-40B4-BE49-F238E27FC236}">
                <a16:creationId xmlns:a16="http://schemas.microsoft.com/office/drawing/2014/main" id="{D500F721-7BFD-1292-19E6-04D069C8B668}"/>
              </a:ext>
            </a:extLst>
          </p:cNvPr>
          <p:cNvSpPr txBox="1"/>
          <p:nvPr/>
        </p:nvSpPr>
        <p:spPr>
          <a:xfrm>
            <a:off x="5213739" y="10971"/>
            <a:ext cx="1764522" cy="369332"/>
          </a:xfrm>
          <a:prstGeom prst="rect">
            <a:avLst/>
          </a:prstGeom>
          <a:noFill/>
        </p:spPr>
        <p:txBody>
          <a:bodyPr wrap="none" rtlCol="0">
            <a:spAutoFit/>
          </a:bodyPr>
          <a:lstStyle/>
          <a:p>
            <a:r>
              <a:rPr lang="en-US" b="1" dirty="0"/>
              <a:t>Patient Module</a:t>
            </a:r>
            <a:endParaRPr lang="en-IN" b="1" dirty="0"/>
          </a:p>
        </p:txBody>
      </p:sp>
      <p:cxnSp>
        <p:nvCxnSpPr>
          <p:cNvPr id="15" name="Straight Arrow Connector 14">
            <a:extLst>
              <a:ext uri="{FF2B5EF4-FFF2-40B4-BE49-F238E27FC236}">
                <a16:creationId xmlns:a16="http://schemas.microsoft.com/office/drawing/2014/main" id="{BAC660B5-EC42-0D73-4C9E-E9BAC6A23992}"/>
              </a:ext>
            </a:extLst>
          </p:cNvPr>
          <p:cNvCxnSpPr>
            <a:cxnSpLocks/>
            <a:stCxn id="37" idx="0"/>
            <a:endCxn id="14" idx="2"/>
          </p:cNvCxnSpPr>
          <p:nvPr/>
        </p:nvCxnSpPr>
        <p:spPr>
          <a:xfrm flipV="1">
            <a:off x="7528322" y="5011680"/>
            <a:ext cx="0" cy="230531"/>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515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549</TotalTime>
  <Words>246</Words>
  <Application>Microsoft Office PowerPoint</Application>
  <PresentationFormat>Widescreen</PresentationFormat>
  <Paragraphs>24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vt:lpstr>
      <vt:lpstr>Aptos Display</vt:lpstr>
      <vt:lpstr>Arial</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Khozaima Patel</dc:creator>
  <cp:lastModifiedBy>Khozaima Patel</cp:lastModifiedBy>
  <cp:revision>47</cp:revision>
  <dcterms:created xsi:type="dcterms:W3CDTF">2026-08-07T05:28:14Z</dcterms:created>
  <dcterms:modified xsi:type="dcterms:W3CDTF">2026-08-28T08:59:01Z</dcterms:modified>
</cp:coreProperties>
</file>