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74" r:id="rId3"/>
    <p:sldId id="276" r:id="rId4"/>
    <p:sldId id="270" r:id="rId5"/>
    <p:sldId id="272" r:id="rId6"/>
    <p:sldId id="273" r:id="rId7"/>
    <p:sldId id="275" r:id="rId8"/>
    <p:sldId id="256" r:id="rId9"/>
    <p:sldId id="269" r:id="rId10"/>
    <p:sldId id="277" r:id="rId11"/>
    <p:sldId id="278" r:id="rId12"/>
    <p:sldId id="279" r:id="rId13"/>
    <p:sldId id="280" r:id="rId14"/>
    <p:sldId id="281" r:id="rId15"/>
    <p:sldId id="282" r:id="rId16"/>
    <p:sldId id="283" r:id="rId17"/>
    <p:sldId id="284" r:id="rId18"/>
    <p:sldId id="285" r:id="rId19"/>
    <p:sldId id="28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6" d="100"/>
          <a:sy n="106" d="100"/>
        </p:scale>
        <p:origin x="7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CD1F-0237-6A01-76C9-0E0F584B7E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3359BBCC-FC6F-446E-D4F5-A8251526A8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3BF840BC-CD0E-B047-D90E-8CB6B57C01AC}"/>
              </a:ext>
            </a:extLst>
          </p:cNvPr>
          <p:cNvSpPr>
            <a:spLocks noGrp="1"/>
          </p:cNvSpPr>
          <p:nvPr>
            <p:ph type="dt" sz="half" idx="10"/>
          </p:nvPr>
        </p:nvSpPr>
        <p:spPr/>
        <p:txBody>
          <a:bodyPr/>
          <a:lstStyle/>
          <a:p>
            <a:fld id="{0417537A-3412-4050-BC9E-244D6D6131AD}" type="datetimeFigureOut">
              <a:rPr lang="en-IN" smtClean="0"/>
              <a:t>10-08-2026</a:t>
            </a:fld>
            <a:endParaRPr lang="en-IN"/>
          </a:p>
        </p:txBody>
      </p:sp>
      <p:sp>
        <p:nvSpPr>
          <p:cNvPr id="5" name="Footer Placeholder 4">
            <a:extLst>
              <a:ext uri="{FF2B5EF4-FFF2-40B4-BE49-F238E27FC236}">
                <a16:creationId xmlns:a16="http://schemas.microsoft.com/office/drawing/2014/main" id="{F3B6583E-CD72-4FA9-1657-6EB17D402DB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F9BC449-7C19-80B1-CF4A-BCF0D171A7A9}"/>
              </a:ext>
            </a:extLst>
          </p:cNvPr>
          <p:cNvSpPr>
            <a:spLocks noGrp="1"/>
          </p:cNvSpPr>
          <p:nvPr>
            <p:ph type="sldNum" sz="quarter" idx="12"/>
          </p:nvPr>
        </p:nvSpPr>
        <p:spPr/>
        <p:txBody>
          <a:bodyPr/>
          <a:lstStyle/>
          <a:p>
            <a:fld id="{DAF6DDB6-C9E7-4038-A358-3DEEC2EEDEBC}" type="slidenum">
              <a:rPr lang="en-IN" smtClean="0"/>
              <a:t>‹#›</a:t>
            </a:fld>
            <a:endParaRPr lang="en-IN"/>
          </a:p>
        </p:txBody>
      </p:sp>
    </p:spTree>
    <p:extLst>
      <p:ext uri="{BB962C8B-B14F-4D97-AF65-F5344CB8AC3E}">
        <p14:creationId xmlns:p14="http://schemas.microsoft.com/office/powerpoint/2010/main" val="387803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8DC79-C10C-D20C-8E6F-F2AD5514A3AA}"/>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8D869F3-1D77-C692-1B04-1E4BB0EA68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B403A22-0A1A-4DD3-44B8-8267949DAA96}"/>
              </a:ext>
            </a:extLst>
          </p:cNvPr>
          <p:cNvSpPr>
            <a:spLocks noGrp="1"/>
          </p:cNvSpPr>
          <p:nvPr>
            <p:ph type="dt" sz="half" idx="10"/>
          </p:nvPr>
        </p:nvSpPr>
        <p:spPr/>
        <p:txBody>
          <a:bodyPr/>
          <a:lstStyle/>
          <a:p>
            <a:fld id="{0417537A-3412-4050-BC9E-244D6D6131AD}" type="datetimeFigureOut">
              <a:rPr lang="en-IN" smtClean="0"/>
              <a:t>10-08-2026</a:t>
            </a:fld>
            <a:endParaRPr lang="en-IN"/>
          </a:p>
        </p:txBody>
      </p:sp>
      <p:sp>
        <p:nvSpPr>
          <p:cNvPr id="5" name="Footer Placeholder 4">
            <a:extLst>
              <a:ext uri="{FF2B5EF4-FFF2-40B4-BE49-F238E27FC236}">
                <a16:creationId xmlns:a16="http://schemas.microsoft.com/office/drawing/2014/main" id="{AA97FA7A-4B03-F691-807F-FB4642A2201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450EDFE-6506-901A-E935-C2524ECCC997}"/>
              </a:ext>
            </a:extLst>
          </p:cNvPr>
          <p:cNvSpPr>
            <a:spLocks noGrp="1"/>
          </p:cNvSpPr>
          <p:nvPr>
            <p:ph type="sldNum" sz="quarter" idx="12"/>
          </p:nvPr>
        </p:nvSpPr>
        <p:spPr/>
        <p:txBody>
          <a:bodyPr/>
          <a:lstStyle/>
          <a:p>
            <a:fld id="{DAF6DDB6-C9E7-4038-A358-3DEEC2EEDEBC}" type="slidenum">
              <a:rPr lang="en-IN" smtClean="0"/>
              <a:t>‹#›</a:t>
            </a:fld>
            <a:endParaRPr lang="en-IN"/>
          </a:p>
        </p:txBody>
      </p:sp>
    </p:spTree>
    <p:extLst>
      <p:ext uri="{BB962C8B-B14F-4D97-AF65-F5344CB8AC3E}">
        <p14:creationId xmlns:p14="http://schemas.microsoft.com/office/powerpoint/2010/main" val="3838042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66BE54-D0FD-F28C-487F-19FA642C971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104227C-F39D-DB96-BCC1-46001D0A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47F74D1-91E0-9052-0CA2-F84902504AA1}"/>
              </a:ext>
            </a:extLst>
          </p:cNvPr>
          <p:cNvSpPr>
            <a:spLocks noGrp="1"/>
          </p:cNvSpPr>
          <p:nvPr>
            <p:ph type="dt" sz="half" idx="10"/>
          </p:nvPr>
        </p:nvSpPr>
        <p:spPr/>
        <p:txBody>
          <a:bodyPr/>
          <a:lstStyle/>
          <a:p>
            <a:fld id="{0417537A-3412-4050-BC9E-244D6D6131AD}" type="datetimeFigureOut">
              <a:rPr lang="en-IN" smtClean="0"/>
              <a:t>10-08-2026</a:t>
            </a:fld>
            <a:endParaRPr lang="en-IN"/>
          </a:p>
        </p:txBody>
      </p:sp>
      <p:sp>
        <p:nvSpPr>
          <p:cNvPr id="5" name="Footer Placeholder 4">
            <a:extLst>
              <a:ext uri="{FF2B5EF4-FFF2-40B4-BE49-F238E27FC236}">
                <a16:creationId xmlns:a16="http://schemas.microsoft.com/office/drawing/2014/main" id="{91E49B56-580C-2040-10B5-F4AB645877A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DD78EAD-99C2-C674-E322-4B6805012AA1}"/>
              </a:ext>
            </a:extLst>
          </p:cNvPr>
          <p:cNvSpPr>
            <a:spLocks noGrp="1"/>
          </p:cNvSpPr>
          <p:nvPr>
            <p:ph type="sldNum" sz="quarter" idx="12"/>
          </p:nvPr>
        </p:nvSpPr>
        <p:spPr/>
        <p:txBody>
          <a:bodyPr/>
          <a:lstStyle/>
          <a:p>
            <a:fld id="{DAF6DDB6-C9E7-4038-A358-3DEEC2EEDEBC}" type="slidenum">
              <a:rPr lang="en-IN" smtClean="0"/>
              <a:t>‹#›</a:t>
            </a:fld>
            <a:endParaRPr lang="en-IN"/>
          </a:p>
        </p:txBody>
      </p:sp>
    </p:spTree>
    <p:extLst>
      <p:ext uri="{BB962C8B-B14F-4D97-AF65-F5344CB8AC3E}">
        <p14:creationId xmlns:p14="http://schemas.microsoft.com/office/powerpoint/2010/main" val="2075444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D20C6-B0B0-D49E-7153-9E3477BF115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C2D011C-95CA-D39F-2D5A-073C3F04E5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F7A0191-B6FB-D7DF-BCA1-7796DC5C1E9D}"/>
              </a:ext>
            </a:extLst>
          </p:cNvPr>
          <p:cNvSpPr>
            <a:spLocks noGrp="1"/>
          </p:cNvSpPr>
          <p:nvPr>
            <p:ph type="dt" sz="half" idx="10"/>
          </p:nvPr>
        </p:nvSpPr>
        <p:spPr/>
        <p:txBody>
          <a:bodyPr/>
          <a:lstStyle/>
          <a:p>
            <a:fld id="{0417537A-3412-4050-BC9E-244D6D6131AD}" type="datetimeFigureOut">
              <a:rPr lang="en-IN" smtClean="0"/>
              <a:t>10-08-2026</a:t>
            </a:fld>
            <a:endParaRPr lang="en-IN"/>
          </a:p>
        </p:txBody>
      </p:sp>
      <p:sp>
        <p:nvSpPr>
          <p:cNvPr id="5" name="Footer Placeholder 4">
            <a:extLst>
              <a:ext uri="{FF2B5EF4-FFF2-40B4-BE49-F238E27FC236}">
                <a16:creationId xmlns:a16="http://schemas.microsoft.com/office/drawing/2014/main" id="{EE2288F8-5683-8442-9C3E-0C47713AAD9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900F169-1C74-1411-20E2-F3A32DCC6570}"/>
              </a:ext>
            </a:extLst>
          </p:cNvPr>
          <p:cNvSpPr>
            <a:spLocks noGrp="1"/>
          </p:cNvSpPr>
          <p:nvPr>
            <p:ph type="sldNum" sz="quarter" idx="12"/>
          </p:nvPr>
        </p:nvSpPr>
        <p:spPr/>
        <p:txBody>
          <a:bodyPr/>
          <a:lstStyle/>
          <a:p>
            <a:fld id="{DAF6DDB6-C9E7-4038-A358-3DEEC2EEDEBC}" type="slidenum">
              <a:rPr lang="en-IN" smtClean="0"/>
              <a:t>‹#›</a:t>
            </a:fld>
            <a:endParaRPr lang="en-IN"/>
          </a:p>
        </p:txBody>
      </p:sp>
    </p:spTree>
    <p:extLst>
      <p:ext uri="{BB962C8B-B14F-4D97-AF65-F5344CB8AC3E}">
        <p14:creationId xmlns:p14="http://schemas.microsoft.com/office/powerpoint/2010/main" val="180042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F014C-98D0-BEB5-1A20-C6898B1A6A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E40EF456-F6BB-03E8-E18C-725BA049BFE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0FAF85-ACFF-622A-DCB8-838EE1A1BCF8}"/>
              </a:ext>
            </a:extLst>
          </p:cNvPr>
          <p:cNvSpPr>
            <a:spLocks noGrp="1"/>
          </p:cNvSpPr>
          <p:nvPr>
            <p:ph type="dt" sz="half" idx="10"/>
          </p:nvPr>
        </p:nvSpPr>
        <p:spPr/>
        <p:txBody>
          <a:bodyPr/>
          <a:lstStyle/>
          <a:p>
            <a:fld id="{0417537A-3412-4050-BC9E-244D6D6131AD}" type="datetimeFigureOut">
              <a:rPr lang="en-IN" smtClean="0"/>
              <a:t>10-08-2026</a:t>
            </a:fld>
            <a:endParaRPr lang="en-IN"/>
          </a:p>
        </p:txBody>
      </p:sp>
      <p:sp>
        <p:nvSpPr>
          <p:cNvPr id="5" name="Footer Placeholder 4">
            <a:extLst>
              <a:ext uri="{FF2B5EF4-FFF2-40B4-BE49-F238E27FC236}">
                <a16:creationId xmlns:a16="http://schemas.microsoft.com/office/drawing/2014/main" id="{2492CD03-8521-B772-0EE8-5C84CE7CBF1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88F553A-EC32-6DDE-23AD-393FD263AFF0}"/>
              </a:ext>
            </a:extLst>
          </p:cNvPr>
          <p:cNvSpPr>
            <a:spLocks noGrp="1"/>
          </p:cNvSpPr>
          <p:nvPr>
            <p:ph type="sldNum" sz="quarter" idx="12"/>
          </p:nvPr>
        </p:nvSpPr>
        <p:spPr/>
        <p:txBody>
          <a:bodyPr/>
          <a:lstStyle/>
          <a:p>
            <a:fld id="{DAF6DDB6-C9E7-4038-A358-3DEEC2EEDEBC}" type="slidenum">
              <a:rPr lang="en-IN" smtClean="0"/>
              <a:t>‹#›</a:t>
            </a:fld>
            <a:endParaRPr lang="en-IN"/>
          </a:p>
        </p:txBody>
      </p:sp>
    </p:spTree>
    <p:extLst>
      <p:ext uri="{BB962C8B-B14F-4D97-AF65-F5344CB8AC3E}">
        <p14:creationId xmlns:p14="http://schemas.microsoft.com/office/powerpoint/2010/main" val="2886273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6BB0F-10A1-DAD2-5CD1-6733CEB91EF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A5C23C41-0112-FF5A-66AE-3BEC829679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44B947A1-EA00-AF59-AF2B-61E4087987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27B02B04-91A2-E333-88E7-DC088161AD3D}"/>
              </a:ext>
            </a:extLst>
          </p:cNvPr>
          <p:cNvSpPr>
            <a:spLocks noGrp="1"/>
          </p:cNvSpPr>
          <p:nvPr>
            <p:ph type="dt" sz="half" idx="10"/>
          </p:nvPr>
        </p:nvSpPr>
        <p:spPr/>
        <p:txBody>
          <a:bodyPr/>
          <a:lstStyle/>
          <a:p>
            <a:fld id="{0417537A-3412-4050-BC9E-244D6D6131AD}" type="datetimeFigureOut">
              <a:rPr lang="en-IN" smtClean="0"/>
              <a:t>10-08-2026</a:t>
            </a:fld>
            <a:endParaRPr lang="en-IN"/>
          </a:p>
        </p:txBody>
      </p:sp>
      <p:sp>
        <p:nvSpPr>
          <p:cNvPr id="6" name="Footer Placeholder 5">
            <a:extLst>
              <a:ext uri="{FF2B5EF4-FFF2-40B4-BE49-F238E27FC236}">
                <a16:creationId xmlns:a16="http://schemas.microsoft.com/office/drawing/2014/main" id="{9D2DCBCA-E828-8AAD-BD63-34EF61249A6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F6CB67A-3CC9-6CEA-EF6A-97D466FCD1EF}"/>
              </a:ext>
            </a:extLst>
          </p:cNvPr>
          <p:cNvSpPr>
            <a:spLocks noGrp="1"/>
          </p:cNvSpPr>
          <p:nvPr>
            <p:ph type="sldNum" sz="quarter" idx="12"/>
          </p:nvPr>
        </p:nvSpPr>
        <p:spPr/>
        <p:txBody>
          <a:bodyPr/>
          <a:lstStyle/>
          <a:p>
            <a:fld id="{DAF6DDB6-C9E7-4038-A358-3DEEC2EEDEBC}" type="slidenum">
              <a:rPr lang="en-IN" smtClean="0"/>
              <a:t>‹#›</a:t>
            </a:fld>
            <a:endParaRPr lang="en-IN"/>
          </a:p>
        </p:txBody>
      </p:sp>
    </p:spTree>
    <p:extLst>
      <p:ext uri="{BB962C8B-B14F-4D97-AF65-F5344CB8AC3E}">
        <p14:creationId xmlns:p14="http://schemas.microsoft.com/office/powerpoint/2010/main" val="252775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6DA62-845C-9F6F-E4FE-1B4E3534D2D4}"/>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C2E9B53-7474-07EB-CF59-75EC13D356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2E879B-7892-B96E-182C-EBA44383DBC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971BB21A-B697-6409-96AD-DBB8B69170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712F40-0B16-0EEA-A3F7-304CD2A6C9D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69E014C6-017F-7E26-34D0-E8CBE785E28E}"/>
              </a:ext>
            </a:extLst>
          </p:cNvPr>
          <p:cNvSpPr>
            <a:spLocks noGrp="1"/>
          </p:cNvSpPr>
          <p:nvPr>
            <p:ph type="dt" sz="half" idx="10"/>
          </p:nvPr>
        </p:nvSpPr>
        <p:spPr/>
        <p:txBody>
          <a:bodyPr/>
          <a:lstStyle/>
          <a:p>
            <a:fld id="{0417537A-3412-4050-BC9E-244D6D6131AD}" type="datetimeFigureOut">
              <a:rPr lang="en-IN" smtClean="0"/>
              <a:t>10-08-2026</a:t>
            </a:fld>
            <a:endParaRPr lang="en-IN"/>
          </a:p>
        </p:txBody>
      </p:sp>
      <p:sp>
        <p:nvSpPr>
          <p:cNvPr id="8" name="Footer Placeholder 7">
            <a:extLst>
              <a:ext uri="{FF2B5EF4-FFF2-40B4-BE49-F238E27FC236}">
                <a16:creationId xmlns:a16="http://schemas.microsoft.com/office/drawing/2014/main" id="{AFBFBDF5-1D53-C93E-F26F-B4D02BBE5C7B}"/>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B06CF591-BFE0-9BFC-8C6E-677859D7F7B3}"/>
              </a:ext>
            </a:extLst>
          </p:cNvPr>
          <p:cNvSpPr>
            <a:spLocks noGrp="1"/>
          </p:cNvSpPr>
          <p:nvPr>
            <p:ph type="sldNum" sz="quarter" idx="12"/>
          </p:nvPr>
        </p:nvSpPr>
        <p:spPr/>
        <p:txBody>
          <a:bodyPr/>
          <a:lstStyle/>
          <a:p>
            <a:fld id="{DAF6DDB6-C9E7-4038-A358-3DEEC2EEDEBC}" type="slidenum">
              <a:rPr lang="en-IN" smtClean="0"/>
              <a:t>‹#›</a:t>
            </a:fld>
            <a:endParaRPr lang="en-IN"/>
          </a:p>
        </p:txBody>
      </p:sp>
    </p:spTree>
    <p:extLst>
      <p:ext uri="{BB962C8B-B14F-4D97-AF65-F5344CB8AC3E}">
        <p14:creationId xmlns:p14="http://schemas.microsoft.com/office/powerpoint/2010/main" val="5778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34B74-5FDC-978C-F874-088B1E5650CC}"/>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620EC951-409D-B5FA-4D05-31F5AC41C294}"/>
              </a:ext>
            </a:extLst>
          </p:cNvPr>
          <p:cNvSpPr>
            <a:spLocks noGrp="1"/>
          </p:cNvSpPr>
          <p:nvPr>
            <p:ph type="dt" sz="half" idx="10"/>
          </p:nvPr>
        </p:nvSpPr>
        <p:spPr/>
        <p:txBody>
          <a:bodyPr/>
          <a:lstStyle/>
          <a:p>
            <a:fld id="{0417537A-3412-4050-BC9E-244D6D6131AD}" type="datetimeFigureOut">
              <a:rPr lang="en-IN" smtClean="0"/>
              <a:t>10-08-2026</a:t>
            </a:fld>
            <a:endParaRPr lang="en-IN"/>
          </a:p>
        </p:txBody>
      </p:sp>
      <p:sp>
        <p:nvSpPr>
          <p:cNvPr id="4" name="Footer Placeholder 3">
            <a:extLst>
              <a:ext uri="{FF2B5EF4-FFF2-40B4-BE49-F238E27FC236}">
                <a16:creationId xmlns:a16="http://schemas.microsoft.com/office/drawing/2014/main" id="{0D27085B-9DDB-B17C-79CA-501FCE3EEE82}"/>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E9568B41-6E59-B93D-1FEE-08EC6D4CF337}"/>
              </a:ext>
            </a:extLst>
          </p:cNvPr>
          <p:cNvSpPr>
            <a:spLocks noGrp="1"/>
          </p:cNvSpPr>
          <p:nvPr>
            <p:ph type="sldNum" sz="quarter" idx="12"/>
          </p:nvPr>
        </p:nvSpPr>
        <p:spPr/>
        <p:txBody>
          <a:bodyPr/>
          <a:lstStyle/>
          <a:p>
            <a:fld id="{DAF6DDB6-C9E7-4038-A358-3DEEC2EEDEBC}" type="slidenum">
              <a:rPr lang="en-IN" smtClean="0"/>
              <a:t>‹#›</a:t>
            </a:fld>
            <a:endParaRPr lang="en-IN"/>
          </a:p>
        </p:txBody>
      </p:sp>
    </p:spTree>
    <p:extLst>
      <p:ext uri="{BB962C8B-B14F-4D97-AF65-F5344CB8AC3E}">
        <p14:creationId xmlns:p14="http://schemas.microsoft.com/office/powerpoint/2010/main" val="2593296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B6433F-0412-50A0-41DE-91C9C4DE2505}"/>
              </a:ext>
            </a:extLst>
          </p:cNvPr>
          <p:cNvSpPr>
            <a:spLocks noGrp="1"/>
          </p:cNvSpPr>
          <p:nvPr>
            <p:ph type="dt" sz="half" idx="10"/>
          </p:nvPr>
        </p:nvSpPr>
        <p:spPr/>
        <p:txBody>
          <a:bodyPr/>
          <a:lstStyle/>
          <a:p>
            <a:fld id="{0417537A-3412-4050-BC9E-244D6D6131AD}" type="datetimeFigureOut">
              <a:rPr lang="en-IN" smtClean="0"/>
              <a:t>10-08-2026</a:t>
            </a:fld>
            <a:endParaRPr lang="en-IN"/>
          </a:p>
        </p:txBody>
      </p:sp>
      <p:sp>
        <p:nvSpPr>
          <p:cNvPr id="3" name="Footer Placeholder 2">
            <a:extLst>
              <a:ext uri="{FF2B5EF4-FFF2-40B4-BE49-F238E27FC236}">
                <a16:creationId xmlns:a16="http://schemas.microsoft.com/office/drawing/2014/main" id="{DA32F33E-9FDB-9DCB-E442-FA1432485C7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AA22BF88-9A9A-9EBB-27AD-5D061962CB9D}"/>
              </a:ext>
            </a:extLst>
          </p:cNvPr>
          <p:cNvSpPr>
            <a:spLocks noGrp="1"/>
          </p:cNvSpPr>
          <p:nvPr>
            <p:ph type="sldNum" sz="quarter" idx="12"/>
          </p:nvPr>
        </p:nvSpPr>
        <p:spPr/>
        <p:txBody>
          <a:bodyPr/>
          <a:lstStyle/>
          <a:p>
            <a:fld id="{DAF6DDB6-C9E7-4038-A358-3DEEC2EEDEBC}" type="slidenum">
              <a:rPr lang="en-IN" smtClean="0"/>
              <a:t>‹#›</a:t>
            </a:fld>
            <a:endParaRPr lang="en-IN"/>
          </a:p>
        </p:txBody>
      </p:sp>
    </p:spTree>
    <p:extLst>
      <p:ext uri="{BB962C8B-B14F-4D97-AF65-F5344CB8AC3E}">
        <p14:creationId xmlns:p14="http://schemas.microsoft.com/office/powerpoint/2010/main" val="16308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92715-ACF3-DAAB-A245-C9E14A7CF4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D154D2DA-CE60-2639-0224-F9CF9C55D2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4577E00C-8C07-73C6-7BA4-FF5D72F7C0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1A9389-0F77-6F08-B5E6-0797E0787ADE}"/>
              </a:ext>
            </a:extLst>
          </p:cNvPr>
          <p:cNvSpPr>
            <a:spLocks noGrp="1"/>
          </p:cNvSpPr>
          <p:nvPr>
            <p:ph type="dt" sz="half" idx="10"/>
          </p:nvPr>
        </p:nvSpPr>
        <p:spPr/>
        <p:txBody>
          <a:bodyPr/>
          <a:lstStyle/>
          <a:p>
            <a:fld id="{0417537A-3412-4050-BC9E-244D6D6131AD}" type="datetimeFigureOut">
              <a:rPr lang="en-IN" smtClean="0"/>
              <a:t>10-08-2026</a:t>
            </a:fld>
            <a:endParaRPr lang="en-IN"/>
          </a:p>
        </p:txBody>
      </p:sp>
      <p:sp>
        <p:nvSpPr>
          <p:cNvPr id="6" name="Footer Placeholder 5">
            <a:extLst>
              <a:ext uri="{FF2B5EF4-FFF2-40B4-BE49-F238E27FC236}">
                <a16:creationId xmlns:a16="http://schemas.microsoft.com/office/drawing/2014/main" id="{ADC1B4A0-4A41-D048-BB07-DEA7786F76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F8D7968-E610-84E3-694D-718AC3E61A94}"/>
              </a:ext>
            </a:extLst>
          </p:cNvPr>
          <p:cNvSpPr>
            <a:spLocks noGrp="1"/>
          </p:cNvSpPr>
          <p:nvPr>
            <p:ph type="sldNum" sz="quarter" idx="12"/>
          </p:nvPr>
        </p:nvSpPr>
        <p:spPr/>
        <p:txBody>
          <a:bodyPr/>
          <a:lstStyle/>
          <a:p>
            <a:fld id="{DAF6DDB6-C9E7-4038-A358-3DEEC2EEDEBC}" type="slidenum">
              <a:rPr lang="en-IN" smtClean="0"/>
              <a:t>‹#›</a:t>
            </a:fld>
            <a:endParaRPr lang="en-IN"/>
          </a:p>
        </p:txBody>
      </p:sp>
    </p:spTree>
    <p:extLst>
      <p:ext uri="{BB962C8B-B14F-4D97-AF65-F5344CB8AC3E}">
        <p14:creationId xmlns:p14="http://schemas.microsoft.com/office/powerpoint/2010/main" val="2013235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221DB-803C-EDEB-B5B7-564A3B5791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BD22F624-320A-9253-A4CC-0D6AC2BCF8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95A24055-4367-EA74-0033-13D518FE86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F8E8C1-FEEB-F497-9D08-536F97B9EBE1}"/>
              </a:ext>
            </a:extLst>
          </p:cNvPr>
          <p:cNvSpPr>
            <a:spLocks noGrp="1"/>
          </p:cNvSpPr>
          <p:nvPr>
            <p:ph type="dt" sz="half" idx="10"/>
          </p:nvPr>
        </p:nvSpPr>
        <p:spPr/>
        <p:txBody>
          <a:bodyPr/>
          <a:lstStyle/>
          <a:p>
            <a:fld id="{0417537A-3412-4050-BC9E-244D6D6131AD}" type="datetimeFigureOut">
              <a:rPr lang="en-IN" smtClean="0"/>
              <a:t>10-08-2026</a:t>
            </a:fld>
            <a:endParaRPr lang="en-IN"/>
          </a:p>
        </p:txBody>
      </p:sp>
      <p:sp>
        <p:nvSpPr>
          <p:cNvPr id="6" name="Footer Placeholder 5">
            <a:extLst>
              <a:ext uri="{FF2B5EF4-FFF2-40B4-BE49-F238E27FC236}">
                <a16:creationId xmlns:a16="http://schemas.microsoft.com/office/drawing/2014/main" id="{E11B4C6F-AFAD-90A9-4D85-128A9E842F7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1344474-4A2F-3B2A-838D-86E911823748}"/>
              </a:ext>
            </a:extLst>
          </p:cNvPr>
          <p:cNvSpPr>
            <a:spLocks noGrp="1"/>
          </p:cNvSpPr>
          <p:nvPr>
            <p:ph type="sldNum" sz="quarter" idx="12"/>
          </p:nvPr>
        </p:nvSpPr>
        <p:spPr/>
        <p:txBody>
          <a:bodyPr/>
          <a:lstStyle/>
          <a:p>
            <a:fld id="{DAF6DDB6-C9E7-4038-A358-3DEEC2EEDEBC}" type="slidenum">
              <a:rPr lang="en-IN" smtClean="0"/>
              <a:t>‹#›</a:t>
            </a:fld>
            <a:endParaRPr lang="en-IN"/>
          </a:p>
        </p:txBody>
      </p:sp>
    </p:spTree>
    <p:extLst>
      <p:ext uri="{BB962C8B-B14F-4D97-AF65-F5344CB8AC3E}">
        <p14:creationId xmlns:p14="http://schemas.microsoft.com/office/powerpoint/2010/main" val="669383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35B90C-B9C0-A876-9EE8-4B3B083B6F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5D71FC-1C4F-8E49-71B3-5A2FE15BB8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2CC50F7-1706-3B1F-CB8D-5E212A655D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417537A-3412-4050-BC9E-244D6D6131AD}" type="datetimeFigureOut">
              <a:rPr lang="en-IN" smtClean="0"/>
              <a:t>10-08-2026</a:t>
            </a:fld>
            <a:endParaRPr lang="en-IN"/>
          </a:p>
        </p:txBody>
      </p:sp>
      <p:sp>
        <p:nvSpPr>
          <p:cNvPr id="5" name="Footer Placeholder 4">
            <a:extLst>
              <a:ext uri="{FF2B5EF4-FFF2-40B4-BE49-F238E27FC236}">
                <a16:creationId xmlns:a16="http://schemas.microsoft.com/office/drawing/2014/main" id="{CC24E26E-574A-A90B-BDCC-8B10268E94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F8A3BE57-8261-F70B-CAD3-E498ED87C9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AF6DDB6-C9E7-4038-A358-3DEEC2EEDEBC}" type="slidenum">
              <a:rPr lang="en-IN" smtClean="0"/>
              <a:t>‹#›</a:t>
            </a:fld>
            <a:endParaRPr lang="en-IN"/>
          </a:p>
        </p:txBody>
      </p:sp>
    </p:spTree>
    <p:extLst>
      <p:ext uri="{BB962C8B-B14F-4D97-AF65-F5344CB8AC3E}">
        <p14:creationId xmlns:p14="http://schemas.microsoft.com/office/powerpoint/2010/main" val="1658599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hyperlink" Target="https://specs.pharmacyaesthetics.com/Pharmacy_Wireframes/Pharmacy_Wireframes_Website/partner-prescriber-signup.html" TargetMode="External"/><Relationship Id="rId4" Type="http://schemas.openxmlformats.org/officeDocument/2006/relationships/hyperlink" Target="https://specs.pharmacyaesthetics.com/Pharmacy_Wireframes/Pharmacy_Wireframes_Website/add-pharmacy.html"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hyperlink" Target="https://specs.pharmacyaesthetics.com/Pharmacy_Wireframes/Pharmacy_Wireframes_Website/partner-practitioner-appointment-overview.html" TargetMode="External"/><Relationship Id="rId4" Type="http://schemas.openxmlformats.org/officeDocument/2006/relationships/hyperlink" Target="https://specs.pharmacyaesthetics.com/Pharmacy_Wireframes/Pharmacy_Wireframes_Website/partner-owner-tag-practitioner.htm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hyperlink" Target="https://specs.pharmacyaesthetics.com/Pharmacy_Wireframes/Pharmacy_Wireframes_Website/partner-practitioner-appointment-overview.html" TargetMode="External"/><Relationship Id="rId4" Type="http://schemas.openxmlformats.org/officeDocument/2006/relationships/hyperlink" Target="https://specs.pharmacyaesthetics.com/Pharmacy_Wireframes/Pharmacy_Wireframes_Website/partner-owner-tag-practitioner.html"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hyperlink" Target="https://specs.pharmacyaesthetics.com/Pharmacy_Wireframes/Pharmacy_Wireframes_Website/partner-practitioner-appointment-overview.html" TargetMode="External"/><Relationship Id="rId4" Type="http://schemas.openxmlformats.org/officeDocument/2006/relationships/hyperlink" Target="https://specs.pharmacyaesthetics.com/Pharmacy_Wireframes/Pharmacy_Wireframes_Website/partner-owner-tag-practitioner.html"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hyperlink" Target="https://specs.pharmacyaesthetics.com/Pharmacy_Wireframes/Pharmacy_Wireframes_Website/partner-practitioner-appointment-overview-sign-medical-history.html" TargetMode="External"/><Relationship Id="rId4" Type="http://schemas.openxmlformats.org/officeDocument/2006/relationships/hyperlink" Target="https://specs.pharmacyaesthetics.com/Pharmacy_Wireframes/Pharmacy_Wireframes_Website/patient-treatment-details.html"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specs.pharmacyaesthetics.com/Pharmacy_Wireframes/Pharmacy_Wireframes_Website/confirmation.html" TargetMode="Externa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hyperlink" Target="https://specs.pharmacyaesthetics.com/Pharmacy_Wireframes/Pharmacy_Wireframes_Website/partner-owner-pharmacies.html" TargetMode="External"/><Relationship Id="rId4" Type="http://schemas.openxmlformats.org/officeDocument/2006/relationships/hyperlink" Target="https://specs.pharmacyaesthetics.com/Pharmacy_Wireframes/Pharmacy_Wireframes_Website/invoice.html"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hyperlink" Target="https://specs.pharmacyaesthetics.com/Pharmacy_Wireframes/Pharmacy_Wireframes_Website/partner-practitioner-appointment-overview.html"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specs.pharmacyaesthetics.com/Pharmacy_Wireframes/Pharmacy_Wireframes_Website/partner-owner-signup.html" TargetMode="External"/><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specs.pharmacyaesthetics.com/Pharmacy_Wireframes/Pharmacy_Wireframes_Website/select-time.html" TargetMode="Externa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specs.pharmacyaesthetics.com/Pharmacy_Wireframes/Pharmacy_Wireframes_Website/partner-owner-dashboard-approved-no-partners.html"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specs.pharmacyaesthetics.com/Pharmacy_Wireframes/Pharmacy_Wireframes_Website/partner-owner-dashboard-responsive-menu.html"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s://specs.pharmacyaesthetics.com/Pharmacy_Wireframes/Pharmacy_Wireframes_Website/partner-owner-dashboard-approved-no-partners.htm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hyperlink" Target="https://specs.pharmacyaesthetics.com/Pharmacy_Wireframes/Pharmacy_Wireframes_Website/partner-owner-dashboard-responsive-menu.html" TargetMode="External"/><Relationship Id="rId4" Type="http://schemas.openxmlformats.org/officeDocument/2006/relationships/hyperlink" Target="https://specs.pharmacyaesthetics.com/Pharmacy_Wireframes/Pharmacy_Wireframes_Website/partner-owner-dashboard-pharmacy-declined.html"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specs.pharmacyaesthetics.com/Pharmacy_Wireframes/Pharmacy_Wireframes_Website/partner-owner-dashboard-approved-no-partners.html"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specs.pharmacyaesthetics.com/Pharmacy_Wireframes/Pharmacy_Wireframes_Website/partner-owner-dashboard-approved-no-partners.html"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hyperlink" Target="https://specs.pharmacyaesthetics.com/Pharmacy_Wireframes/Pharmacy_Wireframes_Website/add-pharmacy.html" TargetMode="Externa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hyperlink" Target="https://specs.pharmacyaesthetics.com/Pharmacy_Wireframes/Pharmacy_Wireframes_Website/partner-owner-pharmacies.html" TargetMode="External"/><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hyperlink" Target="https://specs.pharmacyaesthetics.com/Pharmacy_Wireframes/Pharmacy_Wireframes_Website/add-pharmacy.html" TargetMode="Externa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06EF3-9A5D-41F0-800D-16C1619E840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F7C06E0-FD65-D12C-1F8B-5869A5715BF2}"/>
              </a:ext>
            </a:extLst>
          </p:cNvPr>
          <p:cNvSpPr txBox="1"/>
          <p:nvPr/>
        </p:nvSpPr>
        <p:spPr>
          <a:xfrm>
            <a:off x="0" y="2598003"/>
            <a:ext cx="12192000" cy="1661993"/>
          </a:xfrm>
          <a:prstGeom prst="rect">
            <a:avLst/>
          </a:prstGeom>
          <a:noFill/>
        </p:spPr>
        <p:txBody>
          <a:bodyPr wrap="square" rtlCol="0">
            <a:spAutoFit/>
          </a:bodyPr>
          <a:lstStyle/>
          <a:p>
            <a:pPr algn="ctr"/>
            <a:r>
              <a:rPr lang="en-US" sz="4200"/>
              <a:t>Fonts</a:t>
            </a:r>
            <a:endParaRPr lang="en-US" sz="4200" dirty="0"/>
          </a:p>
          <a:p>
            <a:pPr algn="ctr"/>
            <a:endParaRPr lang="en-US" sz="3000" dirty="0"/>
          </a:p>
          <a:p>
            <a:pPr algn="ctr"/>
            <a:r>
              <a:rPr lang="en-US" sz="3000" dirty="0"/>
              <a:t>Pharmacy Aesthetics</a:t>
            </a:r>
            <a:endParaRPr lang="en-IN" sz="3000" dirty="0"/>
          </a:p>
        </p:txBody>
      </p:sp>
    </p:spTree>
    <p:extLst>
      <p:ext uri="{BB962C8B-B14F-4D97-AF65-F5344CB8AC3E}">
        <p14:creationId xmlns:p14="http://schemas.microsoft.com/office/powerpoint/2010/main" val="313393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E0294EA-C138-C4B6-C0E9-83F9461BE102}"/>
              </a:ext>
            </a:extLst>
          </p:cNvPr>
          <p:cNvPicPr>
            <a:picLocks noChangeAspect="1"/>
          </p:cNvPicPr>
          <p:nvPr/>
        </p:nvPicPr>
        <p:blipFill>
          <a:blip r:embed="rId2"/>
          <a:stretch>
            <a:fillRect/>
          </a:stretch>
        </p:blipFill>
        <p:spPr>
          <a:xfrm>
            <a:off x="321799" y="293254"/>
            <a:ext cx="3233737" cy="6271491"/>
          </a:xfrm>
          <a:prstGeom prst="rect">
            <a:avLst/>
          </a:prstGeom>
        </p:spPr>
      </p:pic>
      <p:sp>
        <p:nvSpPr>
          <p:cNvPr id="9" name="TextBox 8">
            <a:extLst>
              <a:ext uri="{FF2B5EF4-FFF2-40B4-BE49-F238E27FC236}">
                <a16:creationId xmlns:a16="http://schemas.microsoft.com/office/drawing/2014/main" id="{FF151B93-3CAB-9A43-52BC-6DCBC12DD59A}"/>
              </a:ext>
            </a:extLst>
          </p:cNvPr>
          <p:cNvSpPr txBox="1"/>
          <p:nvPr/>
        </p:nvSpPr>
        <p:spPr>
          <a:xfrm>
            <a:off x="3700237" y="972617"/>
            <a:ext cx="3873581" cy="461665"/>
          </a:xfrm>
          <a:prstGeom prst="rect">
            <a:avLst/>
          </a:prstGeom>
          <a:noFill/>
        </p:spPr>
        <p:txBody>
          <a:bodyPr wrap="square">
            <a:spAutoFit/>
          </a:bodyPr>
          <a:lstStyle/>
          <a:p>
            <a:r>
              <a:rPr lang="en-IN" sz="1200" dirty="0"/>
              <a:t>This is how the explanatory text should appear on the website.</a:t>
            </a:r>
          </a:p>
        </p:txBody>
      </p:sp>
      <p:sp>
        <p:nvSpPr>
          <p:cNvPr id="11" name="TextBox 10">
            <a:extLst>
              <a:ext uri="{FF2B5EF4-FFF2-40B4-BE49-F238E27FC236}">
                <a16:creationId xmlns:a16="http://schemas.microsoft.com/office/drawing/2014/main" id="{9B7A15FE-063E-FA3C-849E-A14A52585E1E}"/>
              </a:ext>
            </a:extLst>
          </p:cNvPr>
          <p:cNvSpPr txBox="1"/>
          <p:nvPr/>
        </p:nvSpPr>
        <p:spPr>
          <a:xfrm>
            <a:off x="3700238" y="367981"/>
            <a:ext cx="2962799" cy="461665"/>
          </a:xfrm>
          <a:prstGeom prst="rect">
            <a:avLst/>
          </a:prstGeom>
          <a:noFill/>
        </p:spPr>
        <p:txBody>
          <a:bodyPr wrap="none" rtlCol="0">
            <a:spAutoFit/>
          </a:bodyPr>
          <a:lstStyle/>
          <a:p>
            <a:r>
              <a:rPr lang="en-US" sz="2400" b="1" dirty="0"/>
              <a:t>EXPLANATORY TEXT</a:t>
            </a:r>
            <a:endParaRPr lang="en-IN" sz="2400" b="1" dirty="0"/>
          </a:p>
        </p:txBody>
      </p:sp>
      <p:pic>
        <p:nvPicPr>
          <p:cNvPr id="13" name="Picture 12">
            <a:extLst>
              <a:ext uri="{FF2B5EF4-FFF2-40B4-BE49-F238E27FC236}">
                <a16:creationId xmlns:a16="http://schemas.microsoft.com/office/drawing/2014/main" id="{CD908F01-62B8-1B20-F6F5-B60B2EE50285}"/>
              </a:ext>
            </a:extLst>
          </p:cNvPr>
          <p:cNvPicPr>
            <a:picLocks noChangeAspect="1"/>
          </p:cNvPicPr>
          <p:nvPr/>
        </p:nvPicPr>
        <p:blipFill>
          <a:blip r:embed="rId3"/>
          <a:stretch>
            <a:fillRect/>
          </a:stretch>
        </p:blipFill>
        <p:spPr>
          <a:xfrm>
            <a:off x="7969508" y="293254"/>
            <a:ext cx="3233737" cy="6384130"/>
          </a:xfrm>
          <a:prstGeom prst="rect">
            <a:avLst/>
          </a:prstGeom>
        </p:spPr>
      </p:pic>
      <p:cxnSp>
        <p:nvCxnSpPr>
          <p:cNvPr id="14" name="Straight Arrow Connector 13">
            <a:extLst>
              <a:ext uri="{FF2B5EF4-FFF2-40B4-BE49-F238E27FC236}">
                <a16:creationId xmlns:a16="http://schemas.microsoft.com/office/drawing/2014/main" id="{58BA676B-83E5-D466-C86C-64A30BA3B380}"/>
              </a:ext>
            </a:extLst>
          </p:cNvPr>
          <p:cNvCxnSpPr>
            <a:cxnSpLocks/>
            <a:stCxn id="9" idx="1"/>
          </p:cNvCxnSpPr>
          <p:nvPr/>
        </p:nvCxnSpPr>
        <p:spPr>
          <a:xfrm flipH="1">
            <a:off x="1893455" y="1203450"/>
            <a:ext cx="1806782" cy="3710295"/>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69472A92-1CF2-0479-A416-263B89B59EF0}"/>
              </a:ext>
            </a:extLst>
          </p:cNvPr>
          <p:cNvCxnSpPr>
            <a:cxnSpLocks/>
            <a:stCxn id="9" idx="3"/>
          </p:cNvCxnSpPr>
          <p:nvPr/>
        </p:nvCxnSpPr>
        <p:spPr>
          <a:xfrm>
            <a:off x="7573818" y="1203450"/>
            <a:ext cx="729673" cy="0"/>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6FCC48C1-E499-FB56-9A06-AAFD054E1927}"/>
              </a:ext>
            </a:extLst>
          </p:cNvPr>
          <p:cNvSpPr txBox="1"/>
          <p:nvPr/>
        </p:nvSpPr>
        <p:spPr>
          <a:xfrm>
            <a:off x="2279220" y="5885383"/>
            <a:ext cx="2842033" cy="553998"/>
          </a:xfrm>
          <a:prstGeom prst="rect">
            <a:avLst/>
          </a:prstGeom>
          <a:noFill/>
        </p:spPr>
        <p:txBody>
          <a:bodyPr wrap="square">
            <a:spAutoFit/>
          </a:bodyPr>
          <a:lstStyle/>
          <a:p>
            <a:r>
              <a:rPr lang="en-IN" sz="1000" dirty="0">
                <a:solidFill>
                  <a:srgbClr val="0070C0"/>
                </a:solidFill>
                <a:hlinkClick r:id="rId4"/>
              </a:rPr>
              <a:t>https://specs.pharmacyaesthetics.com/Pharmacy_Wireframes/Pharmacy_Wireframes_Website/add-pharmacy.html</a:t>
            </a:r>
            <a:r>
              <a:rPr lang="en-IN" sz="1000" dirty="0">
                <a:solidFill>
                  <a:srgbClr val="0070C0"/>
                </a:solidFill>
              </a:rPr>
              <a:t> </a:t>
            </a:r>
          </a:p>
        </p:txBody>
      </p:sp>
      <p:sp>
        <p:nvSpPr>
          <p:cNvPr id="5" name="TextBox 4">
            <a:extLst>
              <a:ext uri="{FF2B5EF4-FFF2-40B4-BE49-F238E27FC236}">
                <a16:creationId xmlns:a16="http://schemas.microsoft.com/office/drawing/2014/main" id="{668AF34F-EA34-7A22-D188-4B148D9A8A7F}"/>
              </a:ext>
            </a:extLst>
          </p:cNvPr>
          <p:cNvSpPr txBox="1"/>
          <p:nvPr/>
        </p:nvSpPr>
        <p:spPr>
          <a:xfrm>
            <a:off x="6162726" y="4418152"/>
            <a:ext cx="1806782" cy="861774"/>
          </a:xfrm>
          <a:prstGeom prst="rect">
            <a:avLst/>
          </a:prstGeom>
          <a:noFill/>
        </p:spPr>
        <p:txBody>
          <a:bodyPr wrap="square">
            <a:spAutoFit/>
          </a:bodyPr>
          <a:lstStyle/>
          <a:p>
            <a:r>
              <a:rPr lang="en-IN" sz="1000" dirty="0">
                <a:solidFill>
                  <a:srgbClr val="0070C0"/>
                </a:solidFill>
                <a:hlinkClick r:id="rId5"/>
              </a:rPr>
              <a:t>https://specs.pharmacyaesthetics.com/Pharmacy_Wireframes/Pharmacy_Wireframes_Website/partner-prescriber-signup.html</a:t>
            </a:r>
            <a:r>
              <a:rPr lang="en-IN" sz="1000" dirty="0">
                <a:solidFill>
                  <a:srgbClr val="0070C0"/>
                </a:solidFill>
              </a:rPr>
              <a:t> </a:t>
            </a:r>
          </a:p>
        </p:txBody>
      </p:sp>
    </p:spTree>
    <p:extLst>
      <p:ext uri="{BB962C8B-B14F-4D97-AF65-F5344CB8AC3E}">
        <p14:creationId xmlns:p14="http://schemas.microsoft.com/office/powerpoint/2010/main" val="2532936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EDA83BE-3150-0AB3-BD76-7ADE9AB43A0C}"/>
              </a:ext>
            </a:extLst>
          </p:cNvPr>
          <p:cNvPicPr>
            <a:picLocks noChangeAspect="1"/>
          </p:cNvPicPr>
          <p:nvPr/>
        </p:nvPicPr>
        <p:blipFill>
          <a:blip r:embed="rId2"/>
          <a:stretch>
            <a:fillRect/>
          </a:stretch>
        </p:blipFill>
        <p:spPr>
          <a:xfrm>
            <a:off x="321799" y="293254"/>
            <a:ext cx="3241627" cy="6271491"/>
          </a:xfrm>
          <a:prstGeom prst="rect">
            <a:avLst/>
          </a:prstGeom>
        </p:spPr>
      </p:pic>
      <p:sp>
        <p:nvSpPr>
          <p:cNvPr id="7" name="TextBox 6">
            <a:extLst>
              <a:ext uri="{FF2B5EF4-FFF2-40B4-BE49-F238E27FC236}">
                <a16:creationId xmlns:a16="http://schemas.microsoft.com/office/drawing/2014/main" id="{3BBD409D-C699-DCB2-B5CB-8FC069087D31}"/>
              </a:ext>
            </a:extLst>
          </p:cNvPr>
          <p:cNvSpPr txBox="1"/>
          <p:nvPr/>
        </p:nvSpPr>
        <p:spPr>
          <a:xfrm>
            <a:off x="3700237" y="972617"/>
            <a:ext cx="4928339" cy="461665"/>
          </a:xfrm>
          <a:prstGeom prst="rect">
            <a:avLst/>
          </a:prstGeom>
          <a:noFill/>
        </p:spPr>
        <p:txBody>
          <a:bodyPr wrap="square">
            <a:spAutoFit/>
          </a:bodyPr>
          <a:lstStyle/>
          <a:p>
            <a:r>
              <a:rPr lang="en-IN" sz="1200" dirty="0"/>
              <a:t>This is how the labels and section separators should appear across the website</a:t>
            </a:r>
          </a:p>
        </p:txBody>
      </p:sp>
      <p:sp>
        <p:nvSpPr>
          <p:cNvPr id="9" name="TextBox 8">
            <a:extLst>
              <a:ext uri="{FF2B5EF4-FFF2-40B4-BE49-F238E27FC236}">
                <a16:creationId xmlns:a16="http://schemas.microsoft.com/office/drawing/2014/main" id="{583FE5E6-DA7D-2EE6-8A7D-B4F18716538E}"/>
              </a:ext>
            </a:extLst>
          </p:cNvPr>
          <p:cNvSpPr txBox="1"/>
          <p:nvPr/>
        </p:nvSpPr>
        <p:spPr>
          <a:xfrm>
            <a:off x="3700238" y="367981"/>
            <a:ext cx="4577920" cy="461665"/>
          </a:xfrm>
          <a:prstGeom prst="rect">
            <a:avLst/>
          </a:prstGeom>
          <a:noFill/>
        </p:spPr>
        <p:txBody>
          <a:bodyPr wrap="none" rtlCol="0">
            <a:spAutoFit/>
          </a:bodyPr>
          <a:lstStyle/>
          <a:p>
            <a:r>
              <a:rPr lang="en-US" sz="2400" b="1" dirty="0"/>
              <a:t>LABELS, SECTION SEPARATORS</a:t>
            </a:r>
            <a:endParaRPr lang="en-IN" sz="2400" b="1" dirty="0"/>
          </a:p>
        </p:txBody>
      </p:sp>
      <p:cxnSp>
        <p:nvCxnSpPr>
          <p:cNvPr id="10" name="Straight Arrow Connector 9">
            <a:extLst>
              <a:ext uri="{FF2B5EF4-FFF2-40B4-BE49-F238E27FC236}">
                <a16:creationId xmlns:a16="http://schemas.microsoft.com/office/drawing/2014/main" id="{9D66B4F2-AC25-7179-63D4-F98035BA2077}"/>
              </a:ext>
            </a:extLst>
          </p:cNvPr>
          <p:cNvCxnSpPr>
            <a:cxnSpLocks/>
            <a:stCxn id="7" idx="1"/>
          </p:cNvCxnSpPr>
          <p:nvPr/>
        </p:nvCxnSpPr>
        <p:spPr>
          <a:xfrm flipH="1">
            <a:off x="1366982" y="1203450"/>
            <a:ext cx="2333255" cy="930150"/>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F930B7F2-47E3-858A-54D9-534079A90A73}"/>
              </a:ext>
            </a:extLst>
          </p:cNvPr>
          <p:cNvCxnSpPr>
            <a:cxnSpLocks/>
            <a:stCxn id="7" idx="1"/>
          </p:cNvCxnSpPr>
          <p:nvPr/>
        </p:nvCxnSpPr>
        <p:spPr>
          <a:xfrm flipH="1">
            <a:off x="1366982" y="1203450"/>
            <a:ext cx="2333255" cy="4282950"/>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8" name="Picture 17">
            <a:extLst>
              <a:ext uri="{FF2B5EF4-FFF2-40B4-BE49-F238E27FC236}">
                <a16:creationId xmlns:a16="http://schemas.microsoft.com/office/drawing/2014/main" id="{BB88428D-E0CD-AE9D-9E4A-75AC54755678}"/>
              </a:ext>
            </a:extLst>
          </p:cNvPr>
          <p:cNvPicPr>
            <a:picLocks noChangeAspect="1"/>
          </p:cNvPicPr>
          <p:nvPr/>
        </p:nvPicPr>
        <p:blipFill>
          <a:blip r:embed="rId3"/>
          <a:stretch>
            <a:fillRect/>
          </a:stretch>
        </p:blipFill>
        <p:spPr>
          <a:xfrm>
            <a:off x="8819254" y="293254"/>
            <a:ext cx="3209431" cy="6271491"/>
          </a:xfrm>
          <a:prstGeom prst="rect">
            <a:avLst/>
          </a:prstGeom>
        </p:spPr>
      </p:pic>
      <p:cxnSp>
        <p:nvCxnSpPr>
          <p:cNvPr id="21" name="Straight Arrow Connector 20">
            <a:extLst>
              <a:ext uri="{FF2B5EF4-FFF2-40B4-BE49-F238E27FC236}">
                <a16:creationId xmlns:a16="http://schemas.microsoft.com/office/drawing/2014/main" id="{A247F5B8-544E-B4E7-BF57-CF3831400780}"/>
              </a:ext>
            </a:extLst>
          </p:cNvPr>
          <p:cNvCxnSpPr>
            <a:cxnSpLocks/>
            <a:stCxn id="7" idx="3"/>
          </p:cNvCxnSpPr>
          <p:nvPr/>
        </p:nvCxnSpPr>
        <p:spPr>
          <a:xfrm>
            <a:off x="8628576" y="1203450"/>
            <a:ext cx="432297" cy="152400"/>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EA73A314-1270-2504-F56D-BF355B2D4B95}"/>
              </a:ext>
            </a:extLst>
          </p:cNvPr>
          <p:cNvSpPr txBox="1"/>
          <p:nvPr/>
        </p:nvSpPr>
        <p:spPr>
          <a:xfrm>
            <a:off x="3700237" y="5717233"/>
            <a:ext cx="2066453" cy="707886"/>
          </a:xfrm>
          <a:prstGeom prst="rect">
            <a:avLst/>
          </a:prstGeom>
          <a:noFill/>
        </p:spPr>
        <p:txBody>
          <a:bodyPr wrap="square">
            <a:spAutoFit/>
          </a:bodyPr>
          <a:lstStyle/>
          <a:p>
            <a:r>
              <a:rPr lang="en-IN" sz="1000" dirty="0">
                <a:solidFill>
                  <a:srgbClr val="0070C0"/>
                </a:solidFill>
                <a:hlinkClick r:id="rId4"/>
              </a:rPr>
              <a:t>https://specs.pharmacyaesthetics.com/Pharmacy_Wireframes/Pharmacy_Wireframes_Website/partner-owner-tag-practitioner.html</a:t>
            </a:r>
            <a:r>
              <a:rPr lang="en-IN" sz="1000" dirty="0">
                <a:solidFill>
                  <a:srgbClr val="0070C0"/>
                </a:solidFill>
              </a:rPr>
              <a:t> </a:t>
            </a:r>
          </a:p>
        </p:txBody>
      </p:sp>
      <p:sp>
        <p:nvSpPr>
          <p:cNvPr id="8" name="TextBox 7">
            <a:extLst>
              <a:ext uri="{FF2B5EF4-FFF2-40B4-BE49-F238E27FC236}">
                <a16:creationId xmlns:a16="http://schemas.microsoft.com/office/drawing/2014/main" id="{A708D623-9F9C-A124-A8A9-539680BFF4DD}"/>
              </a:ext>
            </a:extLst>
          </p:cNvPr>
          <p:cNvSpPr txBox="1"/>
          <p:nvPr/>
        </p:nvSpPr>
        <p:spPr>
          <a:xfrm>
            <a:off x="5772009" y="3585234"/>
            <a:ext cx="3047245" cy="553998"/>
          </a:xfrm>
          <a:prstGeom prst="rect">
            <a:avLst/>
          </a:prstGeom>
          <a:noFill/>
        </p:spPr>
        <p:txBody>
          <a:bodyPr wrap="square">
            <a:spAutoFit/>
          </a:bodyPr>
          <a:lstStyle/>
          <a:p>
            <a:r>
              <a:rPr lang="en-IN" sz="1000" dirty="0">
                <a:hlinkClick r:id="rId5"/>
              </a:rPr>
              <a:t>https://specs.pharmacyaesthetics.com/Pharmacy_Wireframes/Pharmacy_Wireframes_Website/partner-practitioner-appointment-overview.html</a:t>
            </a:r>
            <a:r>
              <a:rPr lang="en-IN" sz="1000" dirty="0"/>
              <a:t> </a:t>
            </a:r>
          </a:p>
        </p:txBody>
      </p:sp>
    </p:spTree>
    <p:extLst>
      <p:ext uri="{BB962C8B-B14F-4D97-AF65-F5344CB8AC3E}">
        <p14:creationId xmlns:p14="http://schemas.microsoft.com/office/powerpoint/2010/main" val="2543025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8B7CA-E3FD-20EE-76F2-69F38012BE6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E6E53A3-8580-15D0-6452-B576345A844F}"/>
              </a:ext>
            </a:extLst>
          </p:cNvPr>
          <p:cNvPicPr>
            <a:picLocks noChangeAspect="1"/>
          </p:cNvPicPr>
          <p:nvPr/>
        </p:nvPicPr>
        <p:blipFill>
          <a:blip r:embed="rId2"/>
          <a:stretch>
            <a:fillRect/>
          </a:stretch>
        </p:blipFill>
        <p:spPr>
          <a:xfrm>
            <a:off x="321799" y="293254"/>
            <a:ext cx="3241627" cy="6271491"/>
          </a:xfrm>
          <a:prstGeom prst="rect">
            <a:avLst/>
          </a:prstGeom>
        </p:spPr>
      </p:pic>
      <p:sp>
        <p:nvSpPr>
          <p:cNvPr id="7" name="TextBox 6">
            <a:extLst>
              <a:ext uri="{FF2B5EF4-FFF2-40B4-BE49-F238E27FC236}">
                <a16:creationId xmlns:a16="http://schemas.microsoft.com/office/drawing/2014/main" id="{8830FB6C-7445-2C79-488E-189B95999E64}"/>
              </a:ext>
            </a:extLst>
          </p:cNvPr>
          <p:cNvSpPr txBox="1"/>
          <p:nvPr/>
        </p:nvSpPr>
        <p:spPr>
          <a:xfrm>
            <a:off x="3700237" y="972617"/>
            <a:ext cx="4928339" cy="276999"/>
          </a:xfrm>
          <a:prstGeom prst="rect">
            <a:avLst/>
          </a:prstGeom>
          <a:noFill/>
        </p:spPr>
        <p:txBody>
          <a:bodyPr wrap="square">
            <a:spAutoFit/>
          </a:bodyPr>
          <a:lstStyle/>
          <a:p>
            <a:r>
              <a:rPr lang="en-IN" sz="1200" dirty="0"/>
              <a:t>This is how the values should appear across the website</a:t>
            </a:r>
          </a:p>
        </p:txBody>
      </p:sp>
      <p:sp>
        <p:nvSpPr>
          <p:cNvPr id="9" name="TextBox 8">
            <a:extLst>
              <a:ext uri="{FF2B5EF4-FFF2-40B4-BE49-F238E27FC236}">
                <a16:creationId xmlns:a16="http://schemas.microsoft.com/office/drawing/2014/main" id="{7AAC1C7A-6567-0B21-680B-BCBC81B73ACF}"/>
              </a:ext>
            </a:extLst>
          </p:cNvPr>
          <p:cNvSpPr txBox="1"/>
          <p:nvPr/>
        </p:nvSpPr>
        <p:spPr>
          <a:xfrm>
            <a:off x="3700238" y="367981"/>
            <a:ext cx="1277914" cy="461665"/>
          </a:xfrm>
          <a:prstGeom prst="rect">
            <a:avLst/>
          </a:prstGeom>
          <a:noFill/>
        </p:spPr>
        <p:txBody>
          <a:bodyPr wrap="none" rtlCol="0">
            <a:spAutoFit/>
          </a:bodyPr>
          <a:lstStyle/>
          <a:p>
            <a:r>
              <a:rPr lang="en-US" sz="2400" b="1" dirty="0"/>
              <a:t>VALUES</a:t>
            </a:r>
            <a:endParaRPr lang="en-IN" sz="2400" b="1" dirty="0"/>
          </a:p>
        </p:txBody>
      </p:sp>
      <p:cxnSp>
        <p:nvCxnSpPr>
          <p:cNvPr id="10" name="Straight Arrow Connector 9">
            <a:extLst>
              <a:ext uri="{FF2B5EF4-FFF2-40B4-BE49-F238E27FC236}">
                <a16:creationId xmlns:a16="http://schemas.microsoft.com/office/drawing/2014/main" id="{55B0E39F-71FF-9F47-A19E-09D7F8EAD08C}"/>
              </a:ext>
            </a:extLst>
          </p:cNvPr>
          <p:cNvCxnSpPr>
            <a:cxnSpLocks/>
            <a:stCxn id="7" idx="1"/>
          </p:cNvCxnSpPr>
          <p:nvPr/>
        </p:nvCxnSpPr>
        <p:spPr>
          <a:xfrm flipH="1">
            <a:off x="1487055" y="1111117"/>
            <a:ext cx="2213182" cy="754628"/>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8" name="Picture 17">
            <a:extLst>
              <a:ext uri="{FF2B5EF4-FFF2-40B4-BE49-F238E27FC236}">
                <a16:creationId xmlns:a16="http://schemas.microsoft.com/office/drawing/2014/main" id="{C3BAE6EC-4CF4-FA1B-811D-14C43FBBA72D}"/>
              </a:ext>
            </a:extLst>
          </p:cNvPr>
          <p:cNvPicPr>
            <a:picLocks noChangeAspect="1"/>
          </p:cNvPicPr>
          <p:nvPr/>
        </p:nvPicPr>
        <p:blipFill>
          <a:blip r:embed="rId3"/>
          <a:stretch>
            <a:fillRect/>
          </a:stretch>
        </p:blipFill>
        <p:spPr>
          <a:xfrm>
            <a:off x="8819254" y="293254"/>
            <a:ext cx="3209431" cy="6271491"/>
          </a:xfrm>
          <a:prstGeom prst="rect">
            <a:avLst/>
          </a:prstGeom>
        </p:spPr>
      </p:pic>
      <p:cxnSp>
        <p:nvCxnSpPr>
          <p:cNvPr id="21" name="Straight Arrow Connector 20">
            <a:extLst>
              <a:ext uri="{FF2B5EF4-FFF2-40B4-BE49-F238E27FC236}">
                <a16:creationId xmlns:a16="http://schemas.microsoft.com/office/drawing/2014/main" id="{66BD596D-8846-1080-2EBC-08ECB3476077}"/>
              </a:ext>
            </a:extLst>
          </p:cNvPr>
          <p:cNvCxnSpPr>
            <a:cxnSpLocks/>
          </p:cNvCxnSpPr>
          <p:nvPr/>
        </p:nvCxnSpPr>
        <p:spPr>
          <a:xfrm>
            <a:off x="7509164" y="1111117"/>
            <a:ext cx="1570181" cy="440592"/>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CE51A563-B74D-D9EF-5068-2A51E02C4B1E}"/>
              </a:ext>
            </a:extLst>
          </p:cNvPr>
          <p:cNvSpPr txBox="1"/>
          <p:nvPr/>
        </p:nvSpPr>
        <p:spPr>
          <a:xfrm>
            <a:off x="3700237" y="5717233"/>
            <a:ext cx="2066453" cy="707886"/>
          </a:xfrm>
          <a:prstGeom prst="rect">
            <a:avLst/>
          </a:prstGeom>
          <a:noFill/>
        </p:spPr>
        <p:txBody>
          <a:bodyPr wrap="square">
            <a:spAutoFit/>
          </a:bodyPr>
          <a:lstStyle/>
          <a:p>
            <a:r>
              <a:rPr lang="en-IN" sz="1000" dirty="0">
                <a:solidFill>
                  <a:srgbClr val="0070C0"/>
                </a:solidFill>
                <a:hlinkClick r:id="rId4"/>
              </a:rPr>
              <a:t>https://specs.pharmacyaesthetics.com/Pharmacy_Wireframes/Pharmacy_Wireframes_Website/partner-owner-tag-practitioner.html</a:t>
            </a:r>
            <a:r>
              <a:rPr lang="en-IN" sz="1000" dirty="0">
                <a:solidFill>
                  <a:srgbClr val="0070C0"/>
                </a:solidFill>
              </a:rPr>
              <a:t> </a:t>
            </a:r>
          </a:p>
        </p:txBody>
      </p:sp>
      <p:sp>
        <p:nvSpPr>
          <p:cNvPr id="6" name="TextBox 5">
            <a:extLst>
              <a:ext uri="{FF2B5EF4-FFF2-40B4-BE49-F238E27FC236}">
                <a16:creationId xmlns:a16="http://schemas.microsoft.com/office/drawing/2014/main" id="{BF8B6682-9180-344F-AD46-D0E2554EE741}"/>
              </a:ext>
            </a:extLst>
          </p:cNvPr>
          <p:cNvSpPr txBox="1"/>
          <p:nvPr/>
        </p:nvSpPr>
        <p:spPr>
          <a:xfrm>
            <a:off x="5772009" y="3585234"/>
            <a:ext cx="3047245" cy="553998"/>
          </a:xfrm>
          <a:prstGeom prst="rect">
            <a:avLst/>
          </a:prstGeom>
          <a:noFill/>
        </p:spPr>
        <p:txBody>
          <a:bodyPr wrap="square">
            <a:spAutoFit/>
          </a:bodyPr>
          <a:lstStyle/>
          <a:p>
            <a:r>
              <a:rPr lang="en-IN" sz="1000" dirty="0">
                <a:hlinkClick r:id="rId5"/>
              </a:rPr>
              <a:t>https://specs.pharmacyaesthetics.com/Pharmacy_Wireframes/Pharmacy_Wireframes_Website/partner-practitioner-appointment-overview.html</a:t>
            </a:r>
            <a:r>
              <a:rPr lang="en-IN" sz="1000" dirty="0"/>
              <a:t> </a:t>
            </a:r>
          </a:p>
        </p:txBody>
      </p:sp>
    </p:spTree>
    <p:extLst>
      <p:ext uri="{BB962C8B-B14F-4D97-AF65-F5344CB8AC3E}">
        <p14:creationId xmlns:p14="http://schemas.microsoft.com/office/powerpoint/2010/main" val="1195858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A74F4-114E-B587-9671-26B03852856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41CC4DA-32E3-BFD4-CB3B-08BE2F86B867}"/>
              </a:ext>
            </a:extLst>
          </p:cNvPr>
          <p:cNvPicPr>
            <a:picLocks noChangeAspect="1"/>
          </p:cNvPicPr>
          <p:nvPr/>
        </p:nvPicPr>
        <p:blipFill>
          <a:blip r:embed="rId2"/>
          <a:stretch>
            <a:fillRect/>
          </a:stretch>
        </p:blipFill>
        <p:spPr>
          <a:xfrm>
            <a:off x="8765387" y="293254"/>
            <a:ext cx="3242739" cy="6271491"/>
          </a:xfrm>
          <a:prstGeom prst="rect">
            <a:avLst/>
          </a:prstGeom>
        </p:spPr>
      </p:pic>
      <p:pic>
        <p:nvPicPr>
          <p:cNvPr id="5" name="Picture 4">
            <a:extLst>
              <a:ext uri="{FF2B5EF4-FFF2-40B4-BE49-F238E27FC236}">
                <a16:creationId xmlns:a16="http://schemas.microsoft.com/office/drawing/2014/main" id="{3522C79B-F9F7-5E98-64F5-1D9BFA98C13F}"/>
              </a:ext>
            </a:extLst>
          </p:cNvPr>
          <p:cNvPicPr>
            <a:picLocks noChangeAspect="1"/>
          </p:cNvPicPr>
          <p:nvPr/>
        </p:nvPicPr>
        <p:blipFill>
          <a:blip r:embed="rId3"/>
          <a:stretch>
            <a:fillRect/>
          </a:stretch>
        </p:blipFill>
        <p:spPr>
          <a:xfrm>
            <a:off x="321799" y="293254"/>
            <a:ext cx="3241627" cy="6271491"/>
          </a:xfrm>
          <a:prstGeom prst="rect">
            <a:avLst/>
          </a:prstGeom>
        </p:spPr>
      </p:pic>
      <p:sp>
        <p:nvSpPr>
          <p:cNvPr id="7" name="TextBox 6">
            <a:extLst>
              <a:ext uri="{FF2B5EF4-FFF2-40B4-BE49-F238E27FC236}">
                <a16:creationId xmlns:a16="http://schemas.microsoft.com/office/drawing/2014/main" id="{E9A4AC4F-A9F5-C459-455D-C4419B5A4C51}"/>
              </a:ext>
            </a:extLst>
          </p:cNvPr>
          <p:cNvSpPr txBox="1"/>
          <p:nvPr/>
        </p:nvSpPr>
        <p:spPr>
          <a:xfrm>
            <a:off x="3700237" y="972617"/>
            <a:ext cx="4928339" cy="276999"/>
          </a:xfrm>
          <a:prstGeom prst="rect">
            <a:avLst/>
          </a:prstGeom>
          <a:noFill/>
        </p:spPr>
        <p:txBody>
          <a:bodyPr wrap="square">
            <a:spAutoFit/>
          </a:bodyPr>
          <a:lstStyle/>
          <a:p>
            <a:r>
              <a:rPr lang="en-IN" sz="1200" dirty="0"/>
              <a:t>This is how a non call-to-action link should appear across the website</a:t>
            </a:r>
          </a:p>
        </p:txBody>
      </p:sp>
      <p:sp>
        <p:nvSpPr>
          <p:cNvPr id="9" name="TextBox 8">
            <a:extLst>
              <a:ext uri="{FF2B5EF4-FFF2-40B4-BE49-F238E27FC236}">
                <a16:creationId xmlns:a16="http://schemas.microsoft.com/office/drawing/2014/main" id="{C06D8BCF-4A59-24C6-BCB0-A48E5AE73B71}"/>
              </a:ext>
            </a:extLst>
          </p:cNvPr>
          <p:cNvSpPr txBox="1"/>
          <p:nvPr/>
        </p:nvSpPr>
        <p:spPr>
          <a:xfrm>
            <a:off x="3700238" y="367981"/>
            <a:ext cx="4033540" cy="461665"/>
          </a:xfrm>
          <a:prstGeom prst="rect">
            <a:avLst/>
          </a:prstGeom>
          <a:noFill/>
        </p:spPr>
        <p:txBody>
          <a:bodyPr wrap="none" rtlCol="0">
            <a:spAutoFit/>
          </a:bodyPr>
          <a:lstStyle/>
          <a:p>
            <a:r>
              <a:rPr lang="en-US" sz="2400" b="1" dirty="0"/>
              <a:t>NON CALL-TO-ACTION LINK</a:t>
            </a:r>
            <a:endParaRPr lang="en-IN" sz="2400" b="1" dirty="0"/>
          </a:p>
        </p:txBody>
      </p:sp>
      <p:cxnSp>
        <p:nvCxnSpPr>
          <p:cNvPr id="10" name="Straight Arrow Connector 9">
            <a:extLst>
              <a:ext uri="{FF2B5EF4-FFF2-40B4-BE49-F238E27FC236}">
                <a16:creationId xmlns:a16="http://schemas.microsoft.com/office/drawing/2014/main" id="{7E3AA675-149F-9819-B842-CA77A893131C}"/>
              </a:ext>
            </a:extLst>
          </p:cNvPr>
          <p:cNvCxnSpPr>
            <a:cxnSpLocks/>
            <a:stCxn id="7" idx="1"/>
          </p:cNvCxnSpPr>
          <p:nvPr/>
        </p:nvCxnSpPr>
        <p:spPr>
          <a:xfrm flipH="1">
            <a:off x="960582" y="1111117"/>
            <a:ext cx="2739655" cy="1216447"/>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D1F1A757-CF0D-DA1E-1A2C-448C412FBBCB}"/>
              </a:ext>
            </a:extLst>
          </p:cNvPr>
          <p:cNvCxnSpPr>
            <a:cxnSpLocks/>
          </p:cNvCxnSpPr>
          <p:nvPr/>
        </p:nvCxnSpPr>
        <p:spPr>
          <a:xfrm>
            <a:off x="7813964" y="1337384"/>
            <a:ext cx="1219200" cy="731561"/>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0954DC30-AF7A-A0AE-84B6-38D698410791}"/>
              </a:ext>
            </a:extLst>
          </p:cNvPr>
          <p:cNvSpPr txBox="1"/>
          <p:nvPr/>
        </p:nvSpPr>
        <p:spPr>
          <a:xfrm>
            <a:off x="3700237" y="5717233"/>
            <a:ext cx="2066453" cy="707886"/>
          </a:xfrm>
          <a:prstGeom prst="rect">
            <a:avLst/>
          </a:prstGeom>
          <a:noFill/>
        </p:spPr>
        <p:txBody>
          <a:bodyPr wrap="square">
            <a:spAutoFit/>
          </a:bodyPr>
          <a:lstStyle/>
          <a:p>
            <a:r>
              <a:rPr lang="en-IN" sz="1000" dirty="0">
                <a:solidFill>
                  <a:srgbClr val="0070C0"/>
                </a:solidFill>
                <a:hlinkClick r:id="rId4"/>
              </a:rPr>
              <a:t>https://specs.pharmacyaesthetics.com/Pharmacy_Wireframes/Pharmacy_Wireframes_Website/partner-owner-tag-practitioner.html</a:t>
            </a:r>
            <a:r>
              <a:rPr lang="en-IN" sz="1000" dirty="0">
                <a:solidFill>
                  <a:srgbClr val="0070C0"/>
                </a:solidFill>
              </a:rPr>
              <a:t> </a:t>
            </a:r>
          </a:p>
        </p:txBody>
      </p:sp>
      <p:sp>
        <p:nvSpPr>
          <p:cNvPr id="8" name="TextBox 7">
            <a:extLst>
              <a:ext uri="{FF2B5EF4-FFF2-40B4-BE49-F238E27FC236}">
                <a16:creationId xmlns:a16="http://schemas.microsoft.com/office/drawing/2014/main" id="{7D52BCBC-65FF-5079-3154-1D93FD294985}"/>
              </a:ext>
            </a:extLst>
          </p:cNvPr>
          <p:cNvSpPr txBox="1"/>
          <p:nvPr/>
        </p:nvSpPr>
        <p:spPr>
          <a:xfrm>
            <a:off x="5772009" y="3585234"/>
            <a:ext cx="3047245" cy="553998"/>
          </a:xfrm>
          <a:prstGeom prst="rect">
            <a:avLst/>
          </a:prstGeom>
          <a:noFill/>
        </p:spPr>
        <p:txBody>
          <a:bodyPr wrap="square">
            <a:spAutoFit/>
          </a:bodyPr>
          <a:lstStyle/>
          <a:p>
            <a:r>
              <a:rPr lang="en-IN" sz="1000" dirty="0">
                <a:hlinkClick r:id="rId5"/>
              </a:rPr>
              <a:t>https://specs.pharmacyaesthetics.com/Pharmacy_Wireframes/Pharmacy_Wireframes_Website/partner-practitioner-appointment-overview.html</a:t>
            </a:r>
            <a:r>
              <a:rPr lang="en-IN" sz="1000" dirty="0"/>
              <a:t> </a:t>
            </a:r>
          </a:p>
        </p:txBody>
      </p:sp>
    </p:spTree>
    <p:extLst>
      <p:ext uri="{BB962C8B-B14F-4D97-AF65-F5344CB8AC3E}">
        <p14:creationId xmlns:p14="http://schemas.microsoft.com/office/powerpoint/2010/main" val="66455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FB987-72CF-CC35-6D3F-F949748EF130}"/>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B8CD6DF5-86BF-E94C-4FF5-22F15C12A464}"/>
              </a:ext>
            </a:extLst>
          </p:cNvPr>
          <p:cNvPicPr>
            <a:picLocks noChangeAspect="1"/>
          </p:cNvPicPr>
          <p:nvPr/>
        </p:nvPicPr>
        <p:blipFill>
          <a:blip r:embed="rId2"/>
          <a:stretch>
            <a:fillRect/>
          </a:stretch>
        </p:blipFill>
        <p:spPr>
          <a:xfrm>
            <a:off x="233121" y="293254"/>
            <a:ext cx="3217833" cy="6271491"/>
          </a:xfrm>
          <a:prstGeom prst="rect">
            <a:avLst/>
          </a:prstGeom>
        </p:spPr>
      </p:pic>
      <p:sp>
        <p:nvSpPr>
          <p:cNvPr id="7" name="TextBox 6">
            <a:extLst>
              <a:ext uri="{FF2B5EF4-FFF2-40B4-BE49-F238E27FC236}">
                <a16:creationId xmlns:a16="http://schemas.microsoft.com/office/drawing/2014/main" id="{49E5B15F-C654-818D-D45F-AE9BDDB18CE6}"/>
              </a:ext>
            </a:extLst>
          </p:cNvPr>
          <p:cNvSpPr txBox="1"/>
          <p:nvPr/>
        </p:nvSpPr>
        <p:spPr>
          <a:xfrm>
            <a:off x="3700237" y="972617"/>
            <a:ext cx="4928339" cy="276999"/>
          </a:xfrm>
          <a:prstGeom prst="rect">
            <a:avLst/>
          </a:prstGeom>
          <a:noFill/>
        </p:spPr>
        <p:txBody>
          <a:bodyPr wrap="square">
            <a:spAutoFit/>
          </a:bodyPr>
          <a:lstStyle/>
          <a:p>
            <a:r>
              <a:rPr lang="en-IN" sz="1200" dirty="0"/>
              <a:t>This is how a call-to-action link should appear across the website</a:t>
            </a:r>
          </a:p>
        </p:txBody>
      </p:sp>
      <p:sp>
        <p:nvSpPr>
          <p:cNvPr id="9" name="TextBox 8">
            <a:extLst>
              <a:ext uri="{FF2B5EF4-FFF2-40B4-BE49-F238E27FC236}">
                <a16:creationId xmlns:a16="http://schemas.microsoft.com/office/drawing/2014/main" id="{DAC3347C-5D26-95F2-A10B-B8D13BD4AF08}"/>
              </a:ext>
            </a:extLst>
          </p:cNvPr>
          <p:cNvSpPr txBox="1"/>
          <p:nvPr/>
        </p:nvSpPr>
        <p:spPr>
          <a:xfrm>
            <a:off x="3700238" y="367981"/>
            <a:ext cx="3297762" cy="461665"/>
          </a:xfrm>
          <a:prstGeom prst="rect">
            <a:avLst/>
          </a:prstGeom>
          <a:noFill/>
        </p:spPr>
        <p:txBody>
          <a:bodyPr wrap="none" rtlCol="0">
            <a:spAutoFit/>
          </a:bodyPr>
          <a:lstStyle/>
          <a:p>
            <a:r>
              <a:rPr lang="en-US" sz="2400" b="1" dirty="0"/>
              <a:t>CALL-TO-ACTION LINK</a:t>
            </a:r>
            <a:endParaRPr lang="en-IN" sz="2400" b="1" dirty="0"/>
          </a:p>
        </p:txBody>
      </p:sp>
      <p:cxnSp>
        <p:nvCxnSpPr>
          <p:cNvPr id="10" name="Straight Arrow Connector 9">
            <a:extLst>
              <a:ext uri="{FF2B5EF4-FFF2-40B4-BE49-F238E27FC236}">
                <a16:creationId xmlns:a16="http://schemas.microsoft.com/office/drawing/2014/main" id="{C14CA1FC-9541-05EE-A8D8-25BC88EBDE58}"/>
              </a:ext>
            </a:extLst>
          </p:cNvPr>
          <p:cNvCxnSpPr>
            <a:cxnSpLocks/>
            <a:stCxn id="7" idx="1"/>
          </p:cNvCxnSpPr>
          <p:nvPr/>
        </p:nvCxnSpPr>
        <p:spPr>
          <a:xfrm flipH="1">
            <a:off x="1385455" y="1111117"/>
            <a:ext cx="2314782" cy="1622847"/>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147A4C6F-4E8C-24AF-0539-A723AB8F1ACD}"/>
              </a:ext>
            </a:extLst>
          </p:cNvPr>
          <p:cNvPicPr>
            <a:picLocks noChangeAspect="1"/>
          </p:cNvPicPr>
          <p:nvPr/>
        </p:nvPicPr>
        <p:blipFill>
          <a:blip r:embed="rId3"/>
          <a:stretch>
            <a:fillRect/>
          </a:stretch>
        </p:blipFill>
        <p:spPr>
          <a:xfrm>
            <a:off x="8856199" y="293254"/>
            <a:ext cx="3201416" cy="6271491"/>
          </a:xfrm>
          <a:prstGeom prst="rect">
            <a:avLst/>
          </a:prstGeom>
        </p:spPr>
      </p:pic>
      <p:cxnSp>
        <p:nvCxnSpPr>
          <p:cNvPr id="21" name="Straight Arrow Connector 20">
            <a:extLst>
              <a:ext uri="{FF2B5EF4-FFF2-40B4-BE49-F238E27FC236}">
                <a16:creationId xmlns:a16="http://schemas.microsoft.com/office/drawing/2014/main" id="{D9D9264C-0803-DDA8-BB1E-3BA576B7AAF1}"/>
              </a:ext>
            </a:extLst>
          </p:cNvPr>
          <p:cNvCxnSpPr>
            <a:cxnSpLocks/>
          </p:cNvCxnSpPr>
          <p:nvPr/>
        </p:nvCxnSpPr>
        <p:spPr>
          <a:xfrm>
            <a:off x="7813964" y="1337384"/>
            <a:ext cx="1219200" cy="731561"/>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54AF537E-5D49-FF04-56C1-618A5CBD36E7}"/>
              </a:ext>
            </a:extLst>
          </p:cNvPr>
          <p:cNvSpPr txBox="1"/>
          <p:nvPr/>
        </p:nvSpPr>
        <p:spPr>
          <a:xfrm>
            <a:off x="4614356" y="3639594"/>
            <a:ext cx="2480484" cy="276999"/>
          </a:xfrm>
          <a:prstGeom prst="rect">
            <a:avLst/>
          </a:prstGeom>
          <a:noFill/>
        </p:spPr>
        <p:txBody>
          <a:bodyPr wrap="square">
            <a:spAutoFit/>
          </a:bodyPr>
          <a:lstStyle/>
          <a:p>
            <a:pPr algn="ctr"/>
            <a:r>
              <a:rPr lang="en-IN" sz="1200" dirty="0"/>
              <a:t>These are non call-to-action links</a:t>
            </a:r>
          </a:p>
        </p:txBody>
      </p:sp>
      <p:cxnSp>
        <p:nvCxnSpPr>
          <p:cNvPr id="14" name="Straight Arrow Connector 13">
            <a:extLst>
              <a:ext uri="{FF2B5EF4-FFF2-40B4-BE49-F238E27FC236}">
                <a16:creationId xmlns:a16="http://schemas.microsoft.com/office/drawing/2014/main" id="{7ECBBD94-89FC-7085-FE37-1DA2A67F78FD}"/>
              </a:ext>
            </a:extLst>
          </p:cNvPr>
          <p:cNvCxnSpPr>
            <a:cxnSpLocks/>
            <a:stCxn id="13" idx="3"/>
          </p:cNvCxnSpPr>
          <p:nvPr/>
        </p:nvCxnSpPr>
        <p:spPr>
          <a:xfrm flipV="1">
            <a:off x="7094840" y="3778093"/>
            <a:ext cx="2010642" cy="1"/>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B4E35CB2-3725-3DBD-0198-E39AF89B05C8}"/>
              </a:ext>
            </a:extLst>
          </p:cNvPr>
          <p:cNvCxnSpPr>
            <a:cxnSpLocks/>
            <a:stCxn id="13" idx="1"/>
          </p:cNvCxnSpPr>
          <p:nvPr/>
        </p:nvCxnSpPr>
        <p:spPr>
          <a:xfrm flipH="1" flipV="1">
            <a:off x="1385455" y="3639594"/>
            <a:ext cx="3228901" cy="138500"/>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C0087EBB-4EC6-E506-73AB-1F6F5E141D85}"/>
              </a:ext>
            </a:extLst>
          </p:cNvPr>
          <p:cNvSpPr txBox="1"/>
          <p:nvPr/>
        </p:nvSpPr>
        <p:spPr>
          <a:xfrm>
            <a:off x="3450954" y="5023609"/>
            <a:ext cx="1630576" cy="861774"/>
          </a:xfrm>
          <a:prstGeom prst="rect">
            <a:avLst/>
          </a:prstGeom>
          <a:noFill/>
        </p:spPr>
        <p:txBody>
          <a:bodyPr wrap="square">
            <a:spAutoFit/>
          </a:bodyPr>
          <a:lstStyle/>
          <a:p>
            <a:r>
              <a:rPr lang="en-IN" sz="1000" dirty="0">
                <a:solidFill>
                  <a:srgbClr val="0070C0"/>
                </a:solidFill>
                <a:hlinkClick r:id="rId4"/>
              </a:rPr>
              <a:t>https://specs.pharmacyaesthetics.com/Pharmacy_Wireframes/Pharmacy_Wireframes_Website/patient-treatment-details.html</a:t>
            </a:r>
            <a:r>
              <a:rPr lang="en-IN" sz="1000" dirty="0">
                <a:solidFill>
                  <a:srgbClr val="0070C0"/>
                </a:solidFill>
              </a:rPr>
              <a:t> </a:t>
            </a:r>
          </a:p>
        </p:txBody>
      </p:sp>
      <p:sp>
        <p:nvSpPr>
          <p:cNvPr id="6" name="TextBox 5">
            <a:extLst>
              <a:ext uri="{FF2B5EF4-FFF2-40B4-BE49-F238E27FC236}">
                <a16:creationId xmlns:a16="http://schemas.microsoft.com/office/drawing/2014/main" id="{8E200241-F542-2218-07A2-7ED1816CB91C}"/>
              </a:ext>
            </a:extLst>
          </p:cNvPr>
          <p:cNvSpPr txBox="1"/>
          <p:nvPr/>
        </p:nvSpPr>
        <p:spPr>
          <a:xfrm>
            <a:off x="7032828" y="4363831"/>
            <a:ext cx="1885384" cy="1015663"/>
          </a:xfrm>
          <a:prstGeom prst="rect">
            <a:avLst/>
          </a:prstGeom>
          <a:noFill/>
        </p:spPr>
        <p:txBody>
          <a:bodyPr wrap="square">
            <a:spAutoFit/>
          </a:bodyPr>
          <a:lstStyle/>
          <a:p>
            <a:r>
              <a:rPr lang="en-IN" sz="1000" dirty="0">
                <a:hlinkClick r:id="rId5"/>
              </a:rPr>
              <a:t>https://specs.pharmacyaesthetics.com/Pharmacy_Wireframes/Pharmacy_Wireframes_Website/partner-practitioner-appointment-overview-sign-medical-history.html</a:t>
            </a:r>
            <a:r>
              <a:rPr lang="en-IN" sz="1000" dirty="0"/>
              <a:t> </a:t>
            </a:r>
          </a:p>
        </p:txBody>
      </p:sp>
    </p:spTree>
    <p:extLst>
      <p:ext uri="{BB962C8B-B14F-4D97-AF65-F5344CB8AC3E}">
        <p14:creationId xmlns:p14="http://schemas.microsoft.com/office/powerpoint/2010/main" val="15913683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FA879D0-76B4-14EE-B342-168BA809A319}"/>
              </a:ext>
            </a:extLst>
          </p:cNvPr>
          <p:cNvPicPr>
            <a:picLocks noChangeAspect="1"/>
          </p:cNvPicPr>
          <p:nvPr/>
        </p:nvPicPr>
        <p:blipFill>
          <a:blip r:embed="rId2"/>
          <a:stretch>
            <a:fillRect/>
          </a:stretch>
        </p:blipFill>
        <p:spPr>
          <a:xfrm>
            <a:off x="233122" y="279844"/>
            <a:ext cx="3199884" cy="6284901"/>
          </a:xfrm>
          <a:prstGeom prst="rect">
            <a:avLst/>
          </a:prstGeom>
        </p:spPr>
      </p:pic>
      <p:sp>
        <p:nvSpPr>
          <p:cNvPr id="8" name="TextBox 7">
            <a:extLst>
              <a:ext uri="{FF2B5EF4-FFF2-40B4-BE49-F238E27FC236}">
                <a16:creationId xmlns:a16="http://schemas.microsoft.com/office/drawing/2014/main" id="{6788F520-9643-FB19-FD66-66BD2CE4D8F3}"/>
              </a:ext>
            </a:extLst>
          </p:cNvPr>
          <p:cNvSpPr txBox="1"/>
          <p:nvPr/>
        </p:nvSpPr>
        <p:spPr>
          <a:xfrm>
            <a:off x="3700237" y="972617"/>
            <a:ext cx="4928339" cy="461665"/>
          </a:xfrm>
          <a:prstGeom prst="rect">
            <a:avLst/>
          </a:prstGeom>
          <a:noFill/>
        </p:spPr>
        <p:txBody>
          <a:bodyPr wrap="square">
            <a:spAutoFit/>
          </a:bodyPr>
          <a:lstStyle/>
          <a:p>
            <a:r>
              <a:rPr lang="en-IN" sz="1200" dirty="0"/>
              <a:t>This is how link carrying important information should appear across the website</a:t>
            </a:r>
          </a:p>
        </p:txBody>
      </p:sp>
      <p:sp>
        <p:nvSpPr>
          <p:cNvPr id="9" name="TextBox 8">
            <a:extLst>
              <a:ext uri="{FF2B5EF4-FFF2-40B4-BE49-F238E27FC236}">
                <a16:creationId xmlns:a16="http://schemas.microsoft.com/office/drawing/2014/main" id="{76945648-6B3F-8FF3-0707-E7244235056E}"/>
              </a:ext>
            </a:extLst>
          </p:cNvPr>
          <p:cNvSpPr txBox="1"/>
          <p:nvPr/>
        </p:nvSpPr>
        <p:spPr>
          <a:xfrm>
            <a:off x="3700238" y="367981"/>
            <a:ext cx="4652749" cy="461665"/>
          </a:xfrm>
          <a:prstGeom prst="rect">
            <a:avLst/>
          </a:prstGeom>
          <a:noFill/>
        </p:spPr>
        <p:txBody>
          <a:bodyPr wrap="none" rtlCol="0">
            <a:spAutoFit/>
          </a:bodyPr>
          <a:lstStyle/>
          <a:p>
            <a:r>
              <a:rPr lang="en-US" sz="2400" b="1" dirty="0"/>
              <a:t>IMPORTANT INFORMATION LINK</a:t>
            </a:r>
            <a:endParaRPr lang="en-IN" sz="2400" b="1" dirty="0"/>
          </a:p>
        </p:txBody>
      </p:sp>
      <p:cxnSp>
        <p:nvCxnSpPr>
          <p:cNvPr id="10" name="Straight Arrow Connector 9">
            <a:extLst>
              <a:ext uri="{FF2B5EF4-FFF2-40B4-BE49-F238E27FC236}">
                <a16:creationId xmlns:a16="http://schemas.microsoft.com/office/drawing/2014/main" id="{EC19CC37-4B2F-2056-C841-12D69E4086FB}"/>
              </a:ext>
            </a:extLst>
          </p:cNvPr>
          <p:cNvCxnSpPr>
            <a:cxnSpLocks/>
            <a:stCxn id="8" idx="1"/>
          </p:cNvCxnSpPr>
          <p:nvPr/>
        </p:nvCxnSpPr>
        <p:spPr>
          <a:xfrm flipH="1">
            <a:off x="1348509" y="1203450"/>
            <a:ext cx="2351728" cy="2675823"/>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6F66459-8A02-CFE2-B480-3581D278F7DB}"/>
              </a:ext>
            </a:extLst>
          </p:cNvPr>
          <p:cNvSpPr txBox="1"/>
          <p:nvPr/>
        </p:nvSpPr>
        <p:spPr>
          <a:xfrm>
            <a:off x="3700236" y="5885383"/>
            <a:ext cx="4928339" cy="276999"/>
          </a:xfrm>
          <a:prstGeom prst="rect">
            <a:avLst/>
          </a:prstGeom>
          <a:noFill/>
        </p:spPr>
        <p:txBody>
          <a:bodyPr wrap="square">
            <a:spAutoFit/>
          </a:bodyPr>
          <a:lstStyle/>
          <a:p>
            <a:r>
              <a:rPr lang="en-IN" sz="1200" dirty="0"/>
              <a:t>Normal links shall continue to appear like this</a:t>
            </a:r>
          </a:p>
        </p:txBody>
      </p:sp>
      <p:cxnSp>
        <p:nvCxnSpPr>
          <p:cNvPr id="14" name="Straight Arrow Connector 13">
            <a:extLst>
              <a:ext uri="{FF2B5EF4-FFF2-40B4-BE49-F238E27FC236}">
                <a16:creationId xmlns:a16="http://schemas.microsoft.com/office/drawing/2014/main" id="{693ED708-2052-6DA0-E7DE-8ABF4A5C03EA}"/>
              </a:ext>
            </a:extLst>
          </p:cNvPr>
          <p:cNvCxnSpPr>
            <a:cxnSpLocks/>
            <a:stCxn id="13" idx="1"/>
          </p:cNvCxnSpPr>
          <p:nvPr/>
        </p:nvCxnSpPr>
        <p:spPr>
          <a:xfrm flipH="1" flipV="1">
            <a:off x="2309091" y="5885383"/>
            <a:ext cx="1391145" cy="138500"/>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D2E8A016-08D8-7ABD-AD46-68F4DEEB7CC4}"/>
              </a:ext>
            </a:extLst>
          </p:cNvPr>
          <p:cNvSpPr txBox="1"/>
          <p:nvPr/>
        </p:nvSpPr>
        <p:spPr>
          <a:xfrm>
            <a:off x="3433006" y="3094443"/>
            <a:ext cx="1414603" cy="1015663"/>
          </a:xfrm>
          <a:prstGeom prst="rect">
            <a:avLst/>
          </a:prstGeom>
          <a:noFill/>
        </p:spPr>
        <p:txBody>
          <a:bodyPr wrap="square">
            <a:spAutoFit/>
          </a:bodyPr>
          <a:lstStyle/>
          <a:p>
            <a:r>
              <a:rPr lang="en-IN" sz="1000" dirty="0">
                <a:solidFill>
                  <a:srgbClr val="0070C0"/>
                </a:solidFill>
                <a:hlinkClick r:id="rId3"/>
              </a:rPr>
              <a:t>https://specs.pharmacyaesthetics.com/Pharmacy_Wireframes/Pharmacy_Wireframes_Website/confirmation.html</a:t>
            </a:r>
            <a:r>
              <a:rPr lang="en-IN" sz="1000" dirty="0">
                <a:solidFill>
                  <a:srgbClr val="0070C0"/>
                </a:solidFill>
              </a:rPr>
              <a:t> </a:t>
            </a:r>
          </a:p>
        </p:txBody>
      </p:sp>
    </p:spTree>
    <p:extLst>
      <p:ext uri="{BB962C8B-B14F-4D97-AF65-F5344CB8AC3E}">
        <p14:creationId xmlns:p14="http://schemas.microsoft.com/office/powerpoint/2010/main" val="821866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B7A6540-E5EF-F623-FD6A-6D7ACC5CA123}"/>
              </a:ext>
            </a:extLst>
          </p:cNvPr>
          <p:cNvPicPr>
            <a:picLocks noChangeAspect="1"/>
          </p:cNvPicPr>
          <p:nvPr/>
        </p:nvPicPr>
        <p:blipFill>
          <a:blip r:embed="rId2"/>
          <a:stretch>
            <a:fillRect/>
          </a:stretch>
        </p:blipFill>
        <p:spPr>
          <a:xfrm>
            <a:off x="233122" y="279844"/>
            <a:ext cx="3221556" cy="6120956"/>
          </a:xfrm>
          <a:prstGeom prst="rect">
            <a:avLst/>
          </a:prstGeom>
        </p:spPr>
      </p:pic>
      <p:sp>
        <p:nvSpPr>
          <p:cNvPr id="8" name="TextBox 7">
            <a:extLst>
              <a:ext uri="{FF2B5EF4-FFF2-40B4-BE49-F238E27FC236}">
                <a16:creationId xmlns:a16="http://schemas.microsoft.com/office/drawing/2014/main" id="{AA9AAC66-3838-7D44-B41F-0C2AD3E3552D}"/>
              </a:ext>
            </a:extLst>
          </p:cNvPr>
          <p:cNvSpPr txBox="1"/>
          <p:nvPr/>
        </p:nvSpPr>
        <p:spPr>
          <a:xfrm>
            <a:off x="3700237" y="972617"/>
            <a:ext cx="4928339" cy="646331"/>
          </a:xfrm>
          <a:prstGeom prst="rect">
            <a:avLst/>
          </a:prstGeom>
          <a:noFill/>
        </p:spPr>
        <p:txBody>
          <a:bodyPr wrap="square">
            <a:spAutoFit/>
          </a:bodyPr>
          <a:lstStyle/>
          <a:p>
            <a:r>
              <a:rPr lang="en-IN" sz="1200" dirty="0"/>
              <a:t>The content within a table should appear exactly as over here. By this mean we mean text in the table headers, text in the table rows, links in the table, text in the footer of the table, etc. </a:t>
            </a:r>
          </a:p>
        </p:txBody>
      </p:sp>
      <p:cxnSp>
        <p:nvCxnSpPr>
          <p:cNvPr id="9" name="Straight Arrow Connector 8">
            <a:extLst>
              <a:ext uri="{FF2B5EF4-FFF2-40B4-BE49-F238E27FC236}">
                <a16:creationId xmlns:a16="http://schemas.microsoft.com/office/drawing/2014/main" id="{D57C86C6-7C22-255B-A5C9-05C96CA560DB}"/>
              </a:ext>
            </a:extLst>
          </p:cNvPr>
          <p:cNvCxnSpPr>
            <a:cxnSpLocks/>
            <a:stCxn id="8" idx="1"/>
          </p:cNvCxnSpPr>
          <p:nvPr/>
        </p:nvCxnSpPr>
        <p:spPr>
          <a:xfrm flipH="1">
            <a:off x="2013527" y="1295783"/>
            <a:ext cx="1686710" cy="1863053"/>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7A0EE38B-BE4A-0779-422F-5670C45FC85E}"/>
              </a:ext>
            </a:extLst>
          </p:cNvPr>
          <p:cNvSpPr txBox="1"/>
          <p:nvPr/>
        </p:nvSpPr>
        <p:spPr>
          <a:xfrm>
            <a:off x="3700238" y="367981"/>
            <a:ext cx="1040221" cy="461665"/>
          </a:xfrm>
          <a:prstGeom prst="rect">
            <a:avLst/>
          </a:prstGeom>
          <a:noFill/>
        </p:spPr>
        <p:txBody>
          <a:bodyPr wrap="none" rtlCol="0">
            <a:spAutoFit/>
          </a:bodyPr>
          <a:lstStyle/>
          <a:p>
            <a:r>
              <a:rPr lang="en-US" sz="2400" b="1" dirty="0"/>
              <a:t>TABLE</a:t>
            </a:r>
            <a:endParaRPr lang="en-IN" sz="2400" b="1" dirty="0"/>
          </a:p>
        </p:txBody>
      </p:sp>
      <p:pic>
        <p:nvPicPr>
          <p:cNvPr id="3" name="Picture 2">
            <a:extLst>
              <a:ext uri="{FF2B5EF4-FFF2-40B4-BE49-F238E27FC236}">
                <a16:creationId xmlns:a16="http://schemas.microsoft.com/office/drawing/2014/main" id="{25F13A5B-5E68-4DC1-F391-72E7CC7FBE1B}"/>
              </a:ext>
            </a:extLst>
          </p:cNvPr>
          <p:cNvPicPr>
            <a:picLocks noChangeAspect="1"/>
          </p:cNvPicPr>
          <p:nvPr/>
        </p:nvPicPr>
        <p:blipFill>
          <a:blip r:embed="rId3"/>
          <a:stretch>
            <a:fillRect/>
          </a:stretch>
        </p:blipFill>
        <p:spPr>
          <a:xfrm>
            <a:off x="8491765" y="1761919"/>
            <a:ext cx="2358912" cy="4562947"/>
          </a:xfrm>
          <a:prstGeom prst="rect">
            <a:avLst/>
          </a:prstGeom>
        </p:spPr>
      </p:pic>
      <p:sp>
        <p:nvSpPr>
          <p:cNvPr id="5" name="TextBox 4">
            <a:extLst>
              <a:ext uri="{FF2B5EF4-FFF2-40B4-BE49-F238E27FC236}">
                <a16:creationId xmlns:a16="http://schemas.microsoft.com/office/drawing/2014/main" id="{557B55E8-B031-3CE2-8FF9-EF411A1C013A}"/>
              </a:ext>
            </a:extLst>
          </p:cNvPr>
          <p:cNvSpPr txBox="1"/>
          <p:nvPr/>
        </p:nvSpPr>
        <p:spPr>
          <a:xfrm>
            <a:off x="3631832" y="2622327"/>
            <a:ext cx="4928339" cy="276999"/>
          </a:xfrm>
          <a:prstGeom prst="rect">
            <a:avLst/>
          </a:prstGeom>
          <a:noFill/>
        </p:spPr>
        <p:txBody>
          <a:bodyPr wrap="square">
            <a:spAutoFit/>
          </a:bodyPr>
          <a:lstStyle/>
          <a:p>
            <a:r>
              <a:rPr lang="en-IN" sz="1200" dirty="0"/>
              <a:t>However note – In these “list” tables, the links shall be in blue. </a:t>
            </a:r>
          </a:p>
        </p:txBody>
      </p:sp>
      <p:cxnSp>
        <p:nvCxnSpPr>
          <p:cNvPr id="6" name="Straight Arrow Connector 5">
            <a:extLst>
              <a:ext uri="{FF2B5EF4-FFF2-40B4-BE49-F238E27FC236}">
                <a16:creationId xmlns:a16="http://schemas.microsoft.com/office/drawing/2014/main" id="{A4A9519D-292B-4677-9830-32CFE708559E}"/>
              </a:ext>
            </a:extLst>
          </p:cNvPr>
          <p:cNvCxnSpPr>
            <a:cxnSpLocks/>
            <a:stCxn id="5" idx="2"/>
          </p:cNvCxnSpPr>
          <p:nvPr/>
        </p:nvCxnSpPr>
        <p:spPr>
          <a:xfrm>
            <a:off x="6096002" y="2899326"/>
            <a:ext cx="2641322" cy="1437565"/>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686675C6-9DF6-C0DB-7AF3-6F04711ED746}"/>
              </a:ext>
            </a:extLst>
          </p:cNvPr>
          <p:cNvSpPr txBox="1"/>
          <p:nvPr/>
        </p:nvSpPr>
        <p:spPr>
          <a:xfrm>
            <a:off x="3454678" y="4936898"/>
            <a:ext cx="1595673" cy="861774"/>
          </a:xfrm>
          <a:prstGeom prst="rect">
            <a:avLst/>
          </a:prstGeom>
          <a:noFill/>
        </p:spPr>
        <p:txBody>
          <a:bodyPr wrap="square">
            <a:spAutoFit/>
          </a:bodyPr>
          <a:lstStyle/>
          <a:p>
            <a:r>
              <a:rPr lang="en-IN" sz="1000" dirty="0">
                <a:solidFill>
                  <a:srgbClr val="0070C0"/>
                </a:solidFill>
                <a:hlinkClick r:id="rId4"/>
              </a:rPr>
              <a:t>https://specs.pharmacyaesthetics.com/Pharmacy_Wireframes/Pharmacy_Wireframes_Website/invoice.html</a:t>
            </a:r>
            <a:r>
              <a:rPr lang="en-IN" sz="1000" dirty="0">
                <a:solidFill>
                  <a:srgbClr val="0070C0"/>
                </a:solidFill>
              </a:rPr>
              <a:t> </a:t>
            </a:r>
          </a:p>
        </p:txBody>
      </p:sp>
      <p:sp>
        <p:nvSpPr>
          <p:cNvPr id="17" name="TextBox 16">
            <a:extLst>
              <a:ext uri="{FF2B5EF4-FFF2-40B4-BE49-F238E27FC236}">
                <a16:creationId xmlns:a16="http://schemas.microsoft.com/office/drawing/2014/main" id="{A762A061-69A1-E9F1-14A7-62829195B214}"/>
              </a:ext>
            </a:extLst>
          </p:cNvPr>
          <p:cNvSpPr txBox="1"/>
          <p:nvPr/>
        </p:nvSpPr>
        <p:spPr>
          <a:xfrm>
            <a:off x="6164406" y="4336891"/>
            <a:ext cx="2301843" cy="707886"/>
          </a:xfrm>
          <a:prstGeom prst="rect">
            <a:avLst/>
          </a:prstGeom>
          <a:noFill/>
        </p:spPr>
        <p:txBody>
          <a:bodyPr wrap="square">
            <a:spAutoFit/>
          </a:bodyPr>
          <a:lstStyle/>
          <a:p>
            <a:r>
              <a:rPr lang="en-IN" sz="1000" dirty="0">
                <a:solidFill>
                  <a:srgbClr val="0070C0"/>
                </a:solidFill>
                <a:hlinkClick r:id="rId5"/>
              </a:rPr>
              <a:t>https://specs.pharmacyaesthetics.com/Pharmacy_Wireframes/Pharmacy_Wireframes_Website/partner-owner-pharmacies.html</a:t>
            </a:r>
            <a:r>
              <a:rPr lang="en-IN" sz="1000" dirty="0">
                <a:solidFill>
                  <a:srgbClr val="0070C0"/>
                </a:solidFill>
              </a:rPr>
              <a:t> </a:t>
            </a:r>
          </a:p>
        </p:txBody>
      </p:sp>
    </p:spTree>
    <p:extLst>
      <p:ext uri="{BB962C8B-B14F-4D97-AF65-F5344CB8AC3E}">
        <p14:creationId xmlns:p14="http://schemas.microsoft.com/office/powerpoint/2010/main" val="3052525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64E4457-FED4-B138-B806-5C12CF32ADF4}"/>
              </a:ext>
            </a:extLst>
          </p:cNvPr>
          <p:cNvPicPr>
            <a:picLocks noChangeAspect="1"/>
          </p:cNvPicPr>
          <p:nvPr/>
        </p:nvPicPr>
        <p:blipFill>
          <a:blip r:embed="rId2"/>
          <a:stretch>
            <a:fillRect/>
          </a:stretch>
        </p:blipFill>
        <p:spPr>
          <a:xfrm>
            <a:off x="233123" y="279844"/>
            <a:ext cx="3140178" cy="6120956"/>
          </a:xfrm>
          <a:prstGeom prst="rect">
            <a:avLst/>
          </a:prstGeom>
        </p:spPr>
      </p:pic>
      <p:sp>
        <p:nvSpPr>
          <p:cNvPr id="9" name="TextBox 8">
            <a:extLst>
              <a:ext uri="{FF2B5EF4-FFF2-40B4-BE49-F238E27FC236}">
                <a16:creationId xmlns:a16="http://schemas.microsoft.com/office/drawing/2014/main" id="{9D05B8AC-A822-54E0-B5A2-E6395BAC141D}"/>
              </a:ext>
            </a:extLst>
          </p:cNvPr>
          <p:cNvSpPr txBox="1"/>
          <p:nvPr/>
        </p:nvSpPr>
        <p:spPr>
          <a:xfrm>
            <a:off x="3487802" y="972617"/>
            <a:ext cx="3596490" cy="1200329"/>
          </a:xfrm>
          <a:prstGeom prst="rect">
            <a:avLst/>
          </a:prstGeom>
          <a:noFill/>
        </p:spPr>
        <p:txBody>
          <a:bodyPr wrap="square">
            <a:spAutoFit/>
          </a:bodyPr>
          <a:lstStyle/>
          <a:p>
            <a:r>
              <a:rPr lang="en-IN" sz="1200" dirty="0"/>
              <a:t>In Responsive view, this kind of a layout should appear like this, where the label and the values are intentionally set on separate lines. </a:t>
            </a:r>
          </a:p>
          <a:p>
            <a:endParaRPr lang="en-IN" sz="1200" dirty="0"/>
          </a:p>
          <a:p>
            <a:r>
              <a:rPr lang="en-IN" sz="1200" dirty="0"/>
              <a:t>In Desktop, they can appear as shown here, i.e. separate columns.</a:t>
            </a:r>
          </a:p>
        </p:txBody>
      </p:sp>
      <p:sp>
        <p:nvSpPr>
          <p:cNvPr id="11" name="TextBox 10">
            <a:extLst>
              <a:ext uri="{FF2B5EF4-FFF2-40B4-BE49-F238E27FC236}">
                <a16:creationId xmlns:a16="http://schemas.microsoft.com/office/drawing/2014/main" id="{D7075F37-7EC9-B223-D256-CDDAC1F48B0F}"/>
              </a:ext>
            </a:extLst>
          </p:cNvPr>
          <p:cNvSpPr txBox="1"/>
          <p:nvPr/>
        </p:nvSpPr>
        <p:spPr>
          <a:xfrm>
            <a:off x="3487802" y="367981"/>
            <a:ext cx="3274294" cy="461665"/>
          </a:xfrm>
          <a:prstGeom prst="rect">
            <a:avLst/>
          </a:prstGeom>
          <a:noFill/>
        </p:spPr>
        <p:txBody>
          <a:bodyPr wrap="none" rtlCol="0">
            <a:spAutoFit/>
          </a:bodyPr>
          <a:lstStyle/>
          <a:p>
            <a:r>
              <a:rPr lang="en-US" sz="2400" b="1" dirty="0"/>
              <a:t>CARD IN RESPONSIVE</a:t>
            </a:r>
            <a:endParaRPr lang="en-IN" sz="2400" b="1" dirty="0"/>
          </a:p>
        </p:txBody>
      </p:sp>
      <p:cxnSp>
        <p:nvCxnSpPr>
          <p:cNvPr id="12" name="Straight Arrow Connector 11">
            <a:extLst>
              <a:ext uri="{FF2B5EF4-FFF2-40B4-BE49-F238E27FC236}">
                <a16:creationId xmlns:a16="http://schemas.microsoft.com/office/drawing/2014/main" id="{5D87E6C6-F715-C800-01D6-020DF0F0FAFF}"/>
              </a:ext>
            </a:extLst>
          </p:cNvPr>
          <p:cNvCxnSpPr>
            <a:cxnSpLocks/>
          </p:cNvCxnSpPr>
          <p:nvPr/>
        </p:nvCxnSpPr>
        <p:spPr>
          <a:xfrm flipH="1">
            <a:off x="2179782" y="1274618"/>
            <a:ext cx="1385454" cy="424873"/>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5" name="Picture 14">
            <a:extLst>
              <a:ext uri="{FF2B5EF4-FFF2-40B4-BE49-F238E27FC236}">
                <a16:creationId xmlns:a16="http://schemas.microsoft.com/office/drawing/2014/main" id="{B6B4F413-BACE-76EF-F52E-3EF287A70348}"/>
              </a:ext>
            </a:extLst>
          </p:cNvPr>
          <p:cNvPicPr>
            <a:picLocks noChangeAspect="1"/>
          </p:cNvPicPr>
          <p:nvPr/>
        </p:nvPicPr>
        <p:blipFill>
          <a:blip r:embed="rId3"/>
          <a:stretch>
            <a:fillRect/>
          </a:stretch>
        </p:blipFill>
        <p:spPr>
          <a:xfrm>
            <a:off x="7118350" y="279844"/>
            <a:ext cx="4976034" cy="2639868"/>
          </a:xfrm>
          <a:prstGeom prst="rect">
            <a:avLst/>
          </a:prstGeom>
        </p:spPr>
      </p:pic>
      <p:cxnSp>
        <p:nvCxnSpPr>
          <p:cNvPr id="17" name="Straight Arrow Connector 16">
            <a:extLst>
              <a:ext uri="{FF2B5EF4-FFF2-40B4-BE49-F238E27FC236}">
                <a16:creationId xmlns:a16="http://schemas.microsoft.com/office/drawing/2014/main" id="{44B6730B-3593-65DD-D8FE-B3EE79DD7522}"/>
              </a:ext>
            </a:extLst>
          </p:cNvPr>
          <p:cNvCxnSpPr>
            <a:cxnSpLocks/>
          </p:cNvCxnSpPr>
          <p:nvPr/>
        </p:nvCxnSpPr>
        <p:spPr>
          <a:xfrm flipV="1">
            <a:off x="6762096" y="1599778"/>
            <a:ext cx="737831" cy="99713"/>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741913E0-69D6-C8C9-B90A-980B701F2549}"/>
              </a:ext>
            </a:extLst>
          </p:cNvPr>
          <p:cNvSpPr txBox="1"/>
          <p:nvPr/>
        </p:nvSpPr>
        <p:spPr>
          <a:xfrm>
            <a:off x="3843050" y="3492880"/>
            <a:ext cx="6575921" cy="400110"/>
          </a:xfrm>
          <a:prstGeom prst="rect">
            <a:avLst/>
          </a:prstGeom>
          <a:noFill/>
        </p:spPr>
        <p:txBody>
          <a:bodyPr wrap="square">
            <a:spAutoFit/>
          </a:bodyPr>
          <a:lstStyle/>
          <a:p>
            <a:r>
              <a:rPr lang="en-IN" sz="1000" dirty="0">
                <a:solidFill>
                  <a:srgbClr val="0070C0"/>
                </a:solidFill>
                <a:hlinkClick r:id="rId4"/>
              </a:rPr>
              <a:t>https://specs.pharmacyaesthetics.com/Pharmacy_Wireframes/Pharmacy_Wireframes_Website/partner-practitioner-appointment-overview.html</a:t>
            </a:r>
            <a:r>
              <a:rPr lang="en-IN" sz="1000" dirty="0">
                <a:solidFill>
                  <a:srgbClr val="0070C0"/>
                </a:solidFill>
              </a:rPr>
              <a:t> </a:t>
            </a:r>
          </a:p>
        </p:txBody>
      </p:sp>
    </p:spTree>
    <p:extLst>
      <p:ext uri="{BB962C8B-B14F-4D97-AF65-F5344CB8AC3E}">
        <p14:creationId xmlns:p14="http://schemas.microsoft.com/office/powerpoint/2010/main" val="745218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E2E44-4977-4B03-2BFE-ED4AAD9D7B3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5673CD3-385B-C7F2-219A-B3F9FA00473F}"/>
              </a:ext>
            </a:extLst>
          </p:cNvPr>
          <p:cNvPicPr>
            <a:picLocks noChangeAspect="1"/>
          </p:cNvPicPr>
          <p:nvPr/>
        </p:nvPicPr>
        <p:blipFill>
          <a:blip r:embed="rId2"/>
          <a:stretch>
            <a:fillRect/>
          </a:stretch>
        </p:blipFill>
        <p:spPr>
          <a:xfrm>
            <a:off x="233123" y="203200"/>
            <a:ext cx="3148838" cy="6120956"/>
          </a:xfrm>
          <a:prstGeom prst="rect">
            <a:avLst/>
          </a:prstGeom>
        </p:spPr>
      </p:pic>
      <p:sp>
        <p:nvSpPr>
          <p:cNvPr id="9" name="TextBox 8">
            <a:extLst>
              <a:ext uri="{FF2B5EF4-FFF2-40B4-BE49-F238E27FC236}">
                <a16:creationId xmlns:a16="http://schemas.microsoft.com/office/drawing/2014/main" id="{5F33BA0F-57C0-3E03-C69B-64ADA0D2AD72}"/>
              </a:ext>
            </a:extLst>
          </p:cNvPr>
          <p:cNvSpPr txBox="1"/>
          <p:nvPr/>
        </p:nvSpPr>
        <p:spPr>
          <a:xfrm>
            <a:off x="3912673" y="972617"/>
            <a:ext cx="3596490" cy="461665"/>
          </a:xfrm>
          <a:prstGeom prst="rect">
            <a:avLst/>
          </a:prstGeom>
          <a:noFill/>
        </p:spPr>
        <p:txBody>
          <a:bodyPr wrap="square">
            <a:spAutoFit/>
          </a:bodyPr>
          <a:lstStyle/>
          <a:p>
            <a:r>
              <a:rPr lang="en-US" sz="1200" dirty="0"/>
              <a:t>T</a:t>
            </a:r>
            <a:r>
              <a:rPr lang="en-IN" sz="1200" dirty="0"/>
              <a:t>his will be the look of a card header across the website</a:t>
            </a:r>
          </a:p>
        </p:txBody>
      </p:sp>
      <p:sp>
        <p:nvSpPr>
          <p:cNvPr id="11" name="TextBox 10">
            <a:extLst>
              <a:ext uri="{FF2B5EF4-FFF2-40B4-BE49-F238E27FC236}">
                <a16:creationId xmlns:a16="http://schemas.microsoft.com/office/drawing/2014/main" id="{56E81603-914E-C38E-75AB-A3B02E4280C2}"/>
              </a:ext>
            </a:extLst>
          </p:cNvPr>
          <p:cNvSpPr txBox="1"/>
          <p:nvPr/>
        </p:nvSpPr>
        <p:spPr>
          <a:xfrm>
            <a:off x="3912673" y="367981"/>
            <a:ext cx="2248372" cy="461665"/>
          </a:xfrm>
          <a:prstGeom prst="rect">
            <a:avLst/>
          </a:prstGeom>
          <a:noFill/>
        </p:spPr>
        <p:txBody>
          <a:bodyPr wrap="none" rtlCol="0">
            <a:spAutoFit/>
          </a:bodyPr>
          <a:lstStyle/>
          <a:p>
            <a:r>
              <a:rPr lang="en-US" sz="2400" b="1" dirty="0"/>
              <a:t>CARD HEADER</a:t>
            </a:r>
            <a:endParaRPr lang="en-IN" sz="2400" b="1" dirty="0"/>
          </a:p>
        </p:txBody>
      </p:sp>
      <p:cxnSp>
        <p:nvCxnSpPr>
          <p:cNvPr id="12" name="Straight Arrow Connector 11">
            <a:extLst>
              <a:ext uri="{FF2B5EF4-FFF2-40B4-BE49-F238E27FC236}">
                <a16:creationId xmlns:a16="http://schemas.microsoft.com/office/drawing/2014/main" id="{83B776C0-920C-7994-EF64-8968AB5400DE}"/>
              </a:ext>
            </a:extLst>
          </p:cNvPr>
          <p:cNvCxnSpPr>
            <a:cxnSpLocks/>
          </p:cNvCxnSpPr>
          <p:nvPr/>
        </p:nvCxnSpPr>
        <p:spPr>
          <a:xfrm flipH="1" flipV="1">
            <a:off x="3011055" y="1237826"/>
            <a:ext cx="901618" cy="59858"/>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1A517D6C-9CBE-6388-5020-FE1037C5F09C}"/>
              </a:ext>
            </a:extLst>
          </p:cNvPr>
          <p:cNvSpPr txBox="1"/>
          <p:nvPr/>
        </p:nvSpPr>
        <p:spPr>
          <a:xfrm>
            <a:off x="3912673" y="2505670"/>
            <a:ext cx="6097508" cy="400110"/>
          </a:xfrm>
          <a:prstGeom prst="rect">
            <a:avLst/>
          </a:prstGeom>
          <a:noFill/>
        </p:spPr>
        <p:txBody>
          <a:bodyPr wrap="square">
            <a:spAutoFit/>
          </a:bodyPr>
          <a:lstStyle/>
          <a:p>
            <a:r>
              <a:rPr lang="en-IN" sz="1000" dirty="0">
                <a:solidFill>
                  <a:srgbClr val="0070C0"/>
                </a:solidFill>
                <a:hlinkClick r:id="rId3"/>
              </a:rPr>
              <a:t>https://specs.pharmacyaesthetics.com/Pharmacy_Wireframes/Pharmacy_Wireframes_Website/partner-owner-signup.html</a:t>
            </a:r>
            <a:r>
              <a:rPr lang="en-IN" sz="1000" dirty="0">
                <a:solidFill>
                  <a:srgbClr val="0070C0"/>
                </a:solidFill>
              </a:rPr>
              <a:t> </a:t>
            </a:r>
          </a:p>
        </p:txBody>
      </p:sp>
    </p:spTree>
    <p:extLst>
      <p:ext uri="{BB962C8B-B14F-4D97-AF65-F5344CB8AC3E}">
        <p14:creationId xmlns:p14="http://schemas.microsoft.com/office/powerpoint/2010/main" val="2218914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473A872-E1AF-0146-6E42-E5AE0E73C940}"/>
              </a:ext>
            </a:extLst>
          </p:cNvPr>
          <p:cNvPicPr>
            <a:picLocks noChangeAspect="1"/>
          </p:cNvPicPr>
          <p:nvPr/>
        </p:nvPicPr>
        <p:blipFill>
          <a:blip r:embed="rId2"/>
          <a:stretch>
            <a:fillRect/>
          </a:stretch>
        </p:blipFill>
        <p:spPr>
          <a:xfrm>
            <a:off x="233123" y="203200"/>
            <a:ext cx="3164904" cy="6120956"/>
          </a:xfrm>
          <a:prstGeom prst="rect">
            <a:avLst/>
          </a:prstGeom>
        </p:spPr>
      </p:pic>
      <p:sp>
        <p:nvSpPr>
          <p:cNvPr id="9" name="TextBox 8">
            <a:extLst>
              <a:ext uri="{FF2B5EF4-FFF2-40B4-BE49-F238E27FC236}">
                <a16:creationId xmlns:a16="http://schemas.microsoft.com/office/drawing/2014/main" id="{B0685B14-531F-3EC5-6D58-3AD21562C178}"/>
              </a:ext>
            </a:extLst>
          </p:cNvPr>
          <p:cNvSpPr txBox="1"/>
          <p:nvPr/>
        </p:nvSpPr>
        <p:spPr>
          <a:xfrm>
            <a:off x="3912673" y="972617"/>
            <a:ext cx="3596490" cy="646331"/>
          </a:xfrm>
          <a:prstGeom prst="rect">
            <a:avLst/>
          </a:prstGeom>
          <a:noFill/>
        </p:spPr>
        <p:txBody>
          <a:bodyPr wrap="square">
            <a:spAutoFit/>
          </a:bodyPr>
          <a:lstStyle/>
          <a:p>
            <a:r>
              <a:rPr lang="en-US" sz="1200" dirty="0"/>
              <a:t>This is a little bit of a unique page and its font rules might not apply across the rest of the site. Hence exceptions will need to be made for this page. </a:t>
            </a:r>
            <a:endParaRPr lang="en-IN" sz="1200" dirty="0"/>
          </a:p>
        </p:txBody>
      </p:sp>
      <p:sp>
        <p:nvSpPr>
          <p:cNvPr id="11" name="TextBox 10">
            <a:extLst>
              <a:ext uri="{FF2B5EF4-FFF2-40B4-BE49-F238E27FC236}">
                <a16:creationId xmlns:a16="http://schemas.microsoft.com/office/drawing/2014/main" id="{228ACE7E-BC5C-DEC1-8C63-C9812DCC7A7D}"/>
              </a:ext>
            </a:extLst>
          </p:cNvPr>
          <p:cNvSpPr txBox="1"/>
          <p:nvPr/>
        </p:nvSpPr>
        <p:spPr>
          <a:xfrm>
            <a:off x="3912673" y="367981"/>
            <a:ext cx="2146100" cy="461665"/>
          </a:xfrm>
          <a:prstGeom prst="rect">
            <a:avLst/>
          </a:prstGeom>
          <a:noFill/>
        </p:spPr>
        <p:txBody>
          <a:bodyPr wrap="none" rtlCol="0">
            <a:spAutoFit/>
          </a:bodyPr>
          <a:lstStyle/>
          <a:p>
            <a:r>
              <a:rPr lang="en-US" sz="2400" b="1" dirty="0"/>
              <a:t>UNIQUE PAGE</a:t>
            </a:r>
            <a:endParaRPr lang="en-IN" sz="2400" b="1" dirty="0"/>
          </a:p>
        </p:txBody>
      </p:sp>
      <p:cxnSp>
        <p:nvCxnSpPr>
          <p:cNvPr id="12" name="Straight Arrow Connector 11">
            <a:extLst>
              <a:ext uri="{FF2B5EF4-FFF2-40B4-BE49-F238E27FC236}">
                <a16:creationId xmlns:a16="http://schemas.microsoft.com/office/drawing/2014/main" id="{23A986D3-0119-C676-0881-7FD742B9F5C1}"/>
              </a:ext>
            </a:extLst>
          </p:cNvPr>
          <p:cNvCxnSpPr>
            <a:cxnSpLocks/>
            <a:stCxn id="9" idx="1"/>
          </p:cNvCxnSpPr>
          <p:nvPr/>
        </p:nvCxnSpPr>
        <p:spPr>
          <a:xfrm flipH="1" flipV="1">
            <a:off x="1267485" y="1059255"/>
            <a:ext cx="2645188" cy="236528"/>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9ADEB5D9-BCFE-19E3-49E6-71EB4BD8B2B2}"/>
              </a:ext>
            </a:extLst>
          </p:cNvPr>
          <p:cNvCxnSpPr>
            <a:cxnSpLocks/>
            <a:stCxn id="9" idx="1"/>
          </p:cNvCxnSpPr>
          <p:nvPr/>
        </p:nvCxnSpPr>
        <p:spPr>
          <a:xfrm flipH="1">
            <a:off x="796705" y="1295783"/>
            <a:ext cx="3115968" cy="523964"/>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A862B2E8-96C4-1897-EE88-516D300D4EB6}"/>
              </a:ext>
            </a:extLst>
          </p:cNvPr>
          <p:cNvCxnSpPr>
            <a:cxnSpLocks/>
            <a:stCxn id="9" idx="1"/>
          </p:cNvCxnSpPr>
          <p:nvPr/>
        </p:nvCxnSpPr>
        <p:spPr>
          <a:xfrm flipH="1">
            <a:off x="1358020" y="1295783"/>
            <a:ext cx="2554653" cy="1646593"/>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8B64D8F6-2347-EA73-BA33-29180508D776}"/>
              </a:ext>
            </a:extLst>
          </p:cNvPr>
          <p:cNvCxnSpPr>
            <a:cxnSpLocks/>
            <a:stCxn id="9" idx="1"/>
          </p:cNvCxnSpPr>
          <p:nvPr/>
        </p:nvCxnSpPr>
        <p:spPr>
          <a:xfrm flipH="1">
            <a:off x="2335794" y="1295783"/>
            <a:ext cx="1576879" cy="1574166"/>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9DD779CC-4659-FC8E-E91A-95C34C5D3298}"/>
              </a:ext>
            </a:extLst>
          </p:cNvPr>
          <p:cNvSpPr txBox="1"/>
          <p:nvPr/>
        </p:nvSpPr>
        <p:spPr>
          <a:xfrm>
            <a:off x="3912673" y="3270988"/>
            <a:ext cx="3010018" cy="553998"/>
          </a:xfrm>
          <a:prstGeom prst="rect">
            <a:avLst/>
          </a:prstGeom>
          <a:noFill/>
        </p:spPr>
        <p:txBody>
          <a:bodyPr wrap="square">
            <a:spAutoFit/>
          </a:bodyPr>
          <a:lstStyle/>
          <a:p>
            <a:r>
              <a:rPr lang="en-IN" sz="1000" dirty="0">
                <a:solidFill>
                  <a:srgbClr val="0070C0"/>
                </a:solidFill>
                <a:hlinkClick r:id="rId3"/>
              </a:rPr>
              <a:t>https://specs.pharmacyaesthetics.com/Pharmacy_Wireframes/Pharmacy_Wireframes_Website/select-time.html</a:t>
            </a:r>
            <a:r>
              <a:rPr lang="en-IN" sz="1000" dirty="0">
                <a:solidFill>
                  <a:srgbClr val="0070C0"/>
                </a:solidFill>
              </a:rPr>
              <a:t> </a:t>
            </a:r>
          </a:p>
        </p:txBody>
      </p:sp>
    </p:spTree>
    <p:extLst>
      <p:ext uri="{BB962C8B-B14F-4D97-AF65-F5344CB8AC3E}">
        <p14:creationId xmlns:p14="http://schemas.microsoft.com/office/powerpoint/2010/main" val="2164931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322B16C-1963-9089-7E46-186181B19CA7}"/>
              </a:ext>
            </a:extLst>
          </p:cNvPr>
          <p:cNvPicPr>
            <a:picLocks noChangeAspect="1"/>
          </p:cNvPicPr>
          <p:nvPr/>
        </p:nvPicPr>
        <p:blipFill>
          <a:blip r:embed="rId2"/>
          <a:stretch>
            <a:fillRect/>
          </a:stretch>
        </p:blipFill>
        <p:spPr>
          <a:xfrm>
            <a:off x="574566" y="367980"/>
            <a:ext cx="3116119" cy="6105049"/>
          </a:xfrm>
          <a:prstGeom prst="rect">
            <a:avLst/>
          </a:prstGeom>
        </p:spPr>
      </p:pic>
      <p:sp>
        <p:nvSpPr>
          <p:cNvPr id="8" name="TextBox 7">
            <a:extLst>
              <a:ext uri="{FF2B5EF4-FFF2-40B4-BE49-F238E27FC236}">
                <a16:creationId xmlns:a16="http://schemas.microsoft.com/office/drawing/2014/main" id="{F5D19703-2D90-E9CE-C6DB-D1EC55D22CCD}"/>
              </a:ext>
            </a:extLst>
          </p:cNvPr>
          <p:cNvSpPr txBox="1"/>
          <p:nvPr/>
        </p:nvSpPr>
        <p:spPr>
          <a:xfrm>
            <a:off x="4356016" y="935671"/>
            <a:ext cx="5148201" cy="461665"/>
          </a:xfrm>
          <a:prstGeom prst="rect">
            <a:avLst/>
          </a:prstGeom>
          <a:noFill/>
        </p:spPr>
        <p:txBody>
          <a:bodyPr wrap="square">
            <a:spAutoFit/>
          </a:bodyPr>
          <a:lstStyle/>
          <a:p>
            <a:r>
              <a:rPr lang="en-IN" sz="1200" dirty="0"/>
              <a:t>This is the perfect example of </a:t>
            </a:r>
            <a:r>
              <a:rPr lang="en-US" sz="1200" dirty="0"/>
              <a:t>the header text. This look should be constant across the site (partner pages and patient pages)</a:t>
            </a:r>
            <a:endParaRPr lang="en-IN" sz="1200" dirty="0"/>
          </a:p>
        </p:txBody>
      </p:sp>
      <p:sp>
        <p:nvSpPr>
          <p:cNvPr id="9" name="TextBox 8">
            <a:extLst>
              <a:ext uri="{FF2B5EF4-FFF2-40B4-BE49-F238E27FC236}">
                <a16:creationId xmlns:a16="http://schemas.microsoft.com/office/drawing/2014/main" id="{45C235D1-9206-3A1C-0206-118D8987AE5E}"/>
              </a:ext>
            </a:extLst>
          </p:cNvPr>
          <p:cNvSpPr txBox="1"/>
          <p:nvPr/>
        </p:nvSpPr>
        <p:spPr>
          <a:xfrm>
            <a:off x="4356018" y="367981"/>
            <a:ext cx="7734382" cy="461665"/>
          </a:xfrm>
          <a:prstGeom prst="rect">
            <a:avLst/>
          </a:prstGeom>
          <a:noFill/>
        </p:spPr>
        <p:txBody>
          <a:bodyPr wrap="square" rtlCol="0">
            <a:spAutoFit/>
          </a:bodyPr>
          <a:lstStyle/>
          <a:p>
            <a:r>
              <a:rPr lang="en-US" sz="2400" b="1" dirty="0"/>
              <a:t>HEADER TEXT</a:t>
            </a:r>
            <a:endParaRPr lang="en-IN" sz="2400" b="1" dirty="0"/>
          </a:p>
        </p:txBody>
      </p:sp>
      <p:cxnSp>
        <p:nvCxnSpPr>
          <p:cNvPr id="10" name="Straight Arrow Connector 9">
            <a:extLst>
              <a:ext uri="{FF2B5EF4-FFF2-40B4-BE49-F238E27FC236}">
                <a16:creationId xmlns:a16="http://schemas.microsoft.com/office/drawing/2014/main" id="{51DD14B6-2D96-9B51-8003-9FA36BEE6C17}"/>
              </a:ext>
            </a:extLst>
          </p:cNvPr>
          <p:cNvCxnSpPr>
            <a:cxnSpLocks/>
            <a:stCxn id="8" idx="1"/>
          </p:cNvCxnSpPr>
          <p:nvPr/>
        </p:nvCxnSpPr>
        <p:spPr>
          <a:xfrm flipH="1" flipV="1">
            <a:off x="2142836" y="701964"/>
            <a:ext cx="2213180" cy="46454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87794434-A451-7852-65A6-4498E5E9C34E}"/>
              </a:ext>
            </a:extLst>
          </p:cNvPr>
          <p:cNvSpPr txBox="1"/>
          <p:nvPr/>
        </p:nvSpPr>
        <p:spPr>
          <a:xfrm>
            <a:off x="3809246" y="5879037"/>
            <a:ext cx="3949574" cy="553998"/>
          </a:xfrm>
          <a:prstGeom prst="rect">
            <a:avLst/>
          </a:prstGeom>
          <a:noFill/>
        </p:spPr>
        <p:txBody>
          <a:bodyPr wrap="square">
            <a:spAutoFit/>
          </a:bodyPr>
          <a:lstStyle/>
          <a:p>
            <a:r>
              <a:rPr lang="en-IN" sz="1000" dirty="0">
                <a:hlinkClick r:id="rId3"/>
              </a:rPr>
              <a:t>https://specs.pharmacyaesthetics.com/Pharmacy_Wireframes/Pharmacy_Wireframes_Website/partner-owner-dashboard-approved-no-partners.html</a:t>
            </a:r>
            <a:r>
              <a:rPr lang="en-IN" sz="1000" dirty="0"/>
              <a:t> </a:t>
            </a:r>
          </a:p>
        </p:txBody>
      </p:sp>
    </p:spTree>
    <p:extLst>
      <p:ext uri="{BB962C8B-B14F-4D97-AF65-F5344CB8AC3E}">
        <p14:creationId xmlns:p14="http://schemas.microsoft.com/office/powerpoint/2010/main" val="2857192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FF79D3-5DF4-F166-6870-315C66EE8829}"/>
              </a:ext>
            </a:extLst>
          </p:cNvPr>
          <p:cNvPicPr>
            <a:picLocks noChangeAspect="1"/>
          </p:cNvPicPr>
          <p:nvPr/>
        </p:nvPicPr>
        <p:blipFill>
          <a:blip r:embed="rId2"/>
          <a:stretch>
            <a:fillRect/>
          </a:stretch>
        </p:blipFill>
        <p:spPr>
          <a:xfrm>
            <a:off x="246593" y="282920"/>
            <a:ext cx="3252865" cy="6292159"/>
          </a:xfrm>
          <a:prstGeom prst="rect">
            <a:avLst/>
          </a:prstGeom>
        </p:spPr>
      </p:pic>
      <p:sp>
        <p:nvSpPr>
          <p:cNvPr id="9" name="TextBox 8">
            <a:extLst>
              <a:ext uri="{FF2B5EF4-FFF2-40B4-BE49-F238E27FC236}">
                <a16:creationId xmlns:a16="http://schemas.microsoft.com/office/drawing/2014/main" id="{F0EB5E3B-A741-FDC8-A846-0230351031DB}"/>
              </a:ext>
            </a:extLst>
          </p:cNvPr>
          <p:cNvSpPr txBox="1"/>
          <p:nvPr/>
        </p:nvSpPr>
        <p:spPr>
          <a:xfrm>
            <a:off x="3921911" y="935672"/>
            <a:ext cx="2895600" cy="923330"/>
          </a:xfrm>
          <a:prstGeom prst="rect">
            <a:avLst/>
          </a:prstGeom>
          <a:noFill/>
        </p:spPr>
        <p:txBody>
          <a:bodyPr wrap="square">
            <a:spAutoFit/>
          </a:bodyPr>
          <a:lstStyle/>
          <a:p>
            <a:r>
              <a:rPr lang="en-IN" dirty="0"/>
              <a:t>This is how the text and icons in the Responsive menu should appear</a:t>
            </a:r>
          </a:p>
        </p:txBody>
      </p:sp>
      <p:sp>
        <p:nvSpPr>
          <p:cNvPr id="11" name="TextBox 10">
            <a:extLst>
              <a:ext uri="{FF2B5EF4-FFF2-40B4-BE49-F238E27FC236}">
                <a16:creationId xmlns:a16="http://schemas.microsoft.com/office/drawing/2014/main" id="{F53A2426-A616-4189-15EA-F3E67FDD4B6A}"/>
              </a:ext>
            </a:extLst>
          </p:cNvPr>
          <p:cNvSpPr txBox="1"/>
          <p:nvPr/>
        </p:nvSpPr>
        <p:spPr>
          <a:xfrm>
            <a:off x="3921911" y="367981"/>
            <a:ext cx="2946640" cy="461665"/>
          </a:xfrm>
          <a:prstGeom prst="rect">
            <a:avLst/>
          </a:prstGeom>
          <a:noFill/>
        </p:spPr>
        <p:txBody>
          <a:bodyPr wrap="none" rtlCol="0">
            <a:spAutoFit/>
          </a:bodyPr>
          <a:lstStyle/>
          <a:p>
            <a:r>
              <a:rPr lang="en-US" sz="2400" b="1" dirty="0"/>
              <a:t>RESPONSIVE MENU</a:t>
            </a:r>
            <a:endParaRPr lang="en-IN" sz="2400" b="1" dirty="0"/>
          </a:p>
        </p:txBody>
      </p:sp>
      <p:cxnSp>
        <p:nvCxnSpPr>
          <p:cNvPr id="12" name="Straight Arrow Connector 11">
            <a:extLst>
              <a:ext uri="{FF2B5EF4-FFF2-40B4-BE49-F238E27FC236}">
                <a16:creationId xmlns:a16="http://schemas.microsoft.com/office/drawing/2014/main" id="{96C7887F-9AFA-0960-7A25-285452600F90}"/>
              </a:ext>
            </a:extLst>
          </p:cNvPr>
          <p:cNvCxnSpPr>
            <a:cxnSpLocks/>
          </p:cNvCxnSpPr>
          <p:nvPr/>
        </p:nvCxnSpPr>
        <p:spPr>
          <a:xfrm flipH="1">
            <a:off x="2309091" y="1256145"/>
            <a:ext cx="1514764" cy="0"/>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33F46898-D891-1D54-ADEB-A72D09CF7371}"/>
              </a:ext>
            </a:extLst>
          </p:cNvPr>
          <p:cNvSpPr txBox="1"/>
          <p:nvPr/>
        </p:nvSpPr>
        <p:spPr>
          <a:xfrm>
            <a:off x="3573856" y="6021081"/>
            <a:ext cx="2946640" cy="553998"/>
          </a:xfrm>
          <a:prstGeom prst="rect">
            <a:avLst/>
          </a:prstGeom>
          <a:noFill/>
        </p:spPr>
        <p:txBody>
          <a:bodyPr wrap="square">
            <a:spAutoFit/>
          </a:bodyPr>
          <a:lstStyle/>
          <a:p>
            <a:r>
              <a:rPr lang="en-IN" sz="1000" dirty="0">
                <a:hlinkClick r:id="rId3"/>
              </a:rPr>
              <a:t>https://specs.pharmacyaesthetics.com/Pharmacy_Wireframes/Pharmacy_Wireframes_Website/partner-owner-dashboard-responsive-menu.html</a:t>
            </a:r>
            <a:r>
              <a:rPr lang="en-IN" sz="1000" dirty="0"/>
              <a:t> </a:t>
            </a:r>
          </a:p>
        </p:txBody>
      </p:sp>
    </p:spTree>
    <p:extLst>
      <p:ext uri="{BB962C8B-B14F-4D97-AF65-F5344CB8AC3E}">
        <p14:creationId xmlns:p14="http://schemas.microsoft.com/office/powerpoint/2010/main" val="976383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CEE13E5-C702-9C8F-5A4D-63FE0CAC79E0}"/>
              </a:ext>
            </a:extLst>
          </p:cNvPr>
          <p:cNvPicPr>
            <a:picLocks noChangeAspect="1"/>
          </p:cNvPicPr>
          <p:nvPr/>
        </p:nvPicPr>
        <p:blipFill>
          <a:blip r:embed="rId2"/>
          <a:stretch>
            <a:fillRect/>
          </a:stretch>
        </p:blipFill>
        <p:spPr>
          <a:xfrm>
            <a:off x="565331" y="398834"/>
            <a:ext cx="3069724" cy="6060332"/>
          </a:xfrm>
          <a:prstGeom prst="rect">
            <a:avLst/>
          </a:prstGeom>
        </p:spPr>
      </p:pic>
      <p:pic>
        <p:nvPicPr>
          <p:cNvPr id="7" name="Picture 6">
            <a:extLst>
              <a:ext uri="{FF2B5EF4-FFF2-40B4-BE49-F238E27FC236}">
                <a16:creationId xmlns:a16="http://schemas.microsoft.com/office/drawing/2014/main" id="{696F3929-B862-4947-ABFD-6FC69061B4BF}"/>
              </a:ext>
            </a:extLst>
          </p:cNvPr>
          <p:cNvPicPr>
            <a:picLocks noChangeAspect="1"/>
          </p:cNvPicPr>
          <p:nvPr/>
        </p:nvPicPr>
        <p:blipFill>
          <a:blip r:embed="rId3"/>
          <a:stretch>
            <a:fillRect/>
          </a:stretch>
        </p:blipFill>
        <p:spPr>
          <a:xfrm>
            <a:off x="7713418" y="398834"/>
            <a:ext cx="4019836" cy="3511685"/>
          </a:xfrm>
          <a:prstGeom prst="rect">
            <a:avLst/>
          </a:prstGeom>
        </p:spPr>
      </p:pic>
      <p:cxnSp>
        <p:nvCxnSpPr>
          <p:cNvPr id="9" name="Straight Connector 8">
            <a:extLst>
              <a:ext uri="{FF2B5EF4-FFF2-40B4-BE49-F238E27FC236}">
                <a16:creationId xmlns:a16="http://schemas.microsoft.com/office/drawing/2014/main" id="{A9196CD8-87DE-1C50-879D-8292BCA23814}"/>
              </a:ext>
            </a:extLst>
          </p:cNvPr>
          <p:cNvCxnSpPr>
            <a:cxnSpLocks/>
          </p:cNvCxnSpPr>
          <p:nvPr/>
        </p:nvCxnSpPr>
        <p:spPr>
          <a:xfrm>
            <a:off x="8326877" y="515566"/>
            <a:ext cx="0" cy="352228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E492081-2062-59EB-2C05-29CCC1C20038}"/>
              </a:ext>
            </a:extLst>
          </p:cNvPr>
          <p:cNvCxnSpPr>
            <a:cxnSpLocks/>
          </p:cNvCxnSpPr>
          <p:nvPr/>
        </p:nvCxnSpPr>
        <p:spPr>
          <a:xfrm>
            <a:off x="11028514" y="481958"/>
            <a:ext cx="0" cy="3428561"/>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629C184-FD0C-A874-DB37-8132AA873D42}"/>
              </a:ext>
            </a:extLst>
          </p:cNvPr>
          <p:cNvCxnSpPr/>
          <p:nvPr/>
        </p:nvCxnSpPr>
        <p:spPr>
          <a:xfrm>
            <a:off x="776150" y="889639"/>
            <a:ext cx="0" cy="4182894"/>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C88F3DD1-6DC9-BDD5-3197-80CF5C5A3FE2}"/>
              </a:ext>
            </a:extLst>
          </p:cNvPr>
          <p:cNvCxnSpPr/>
          <p:nvPr/>
        </p:nvCxnSpPr>
        <p:spPr>
          <a:xfrm>
            <a:off x="3274587" y="763667"/>
            <a:ext cx="0" cy="4182894"/>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276D45AB-B3BE-5756-C73C-E00138302B48}"/>
              </a:ext>
            </a:extLst>
          </p:cNvPr>
          <p:cNvSpPr txBox="1"/>
          <p:nvPr/>
        </p:nvSpPr>
        <p:spPr>
          <a:xfrm>
            <a:off x="3700237" y="1397490"/>
            <a:ext cx="3873581" cy="1569660"/>
          </a:xfrm>
          <a:prstGeom prst="rect">
            <a:avLst/>
          </a:prstGeom>
          <a:noFill/>
        </p:spPr>
        <p:txBody>
          <a:bodyPr wrap="square">
            <a:spAutoFit/>
          </a:bodyPr>
          <a:lstStyle/>
          <a:p>
            <a:r>
              <a:rPr lang="en-IN" sz="1200" dirty="0"/>
              <a:t>This shall be the width of the Dashboard alert on both mobile and desktop.</a:t>
            </a:r>
          </a:p>
          <a:p>
            <a:endParaRPr lang="en-IN" sz="1200" dirty="0"/>
          </a:p>
          <a:p>
            <a:r>
              <a:rPr lang="en-IN" sz="1200" dirty="0"/>
              <a:t>Also, note the rounded corners.</a:t>
            </a:r>
          </a:p>
          <a:p>
            <a:endParaRPr lang="en-IN" sz="1200" dirty="0"/>
          </a:p>
          <a:p>
            <a:r>
              <a:rPr lang="en-IN" sz="1200" dirty="0">
                <a:solidFill>
                  <a:srgbClr val="0070C0"/>
                </a:solidFill>
              </a:rPr>
              <a:t>The look of the Dashboard alerts should be consistent across the project – all partner dashboards and patient dashboard. </a:t>
            </a:r>
          </a:p>
        </p:txBody>
      </p:sp>
      <p:sp>
        <p:nvSpPr>
          <p:cNvPr id="16" name="TextBox 15">
            <a:extLst>
              <a:ext uri="{FF2B5EF4-FFF2-40B4-BE49-F238E27FC236}">
                <a16:creationId xmlns:a16="http://schemas.microsoft.com/office/drawing/2014/main" id="{FECC1F48-E60F-03A5-4465-D6ED9AE21494}"/>
              </a:ext>
            </a:extLst>
          </p:cNvPr>
          <p:cNvSpPr txBox="1"/>
          <p:nvPr/>
        </p:nvSpPr>
        <p:spPr>
          <a:xfrm>
            <a:off x="3700238" y="367981"/>
            <a:ext cx="3652713" cy="830997"/>
          </a:xfrm>
          <a:prstGeom prst="rect">
            <a:avLst/>
          </a:prstGeom>
          <a:noFill/>
        </p:spPr>
        <p:txBody>
          <a:bodyPr wrap="square" rtlCol="0">
            <a:spAutoFit/>
          </a:bodyPr>
          <a:lstStyle/>
          <a:p>
            <a:r>
              <a:rPr lang="en-US" sz="2400" b="1" dirty="0"/>
              <a:t>DASHBOARD ALERT - WIDTH</a:t>
            </a:r>
            <a:endParaRPr lang="en-IN" sz="2400" b="1" dirty="0"/>
          </a:p>
        </p:txBody>
      </p:sp>
      <p:sp>
        <p:nvSpPr>
          <p:cNvPr id="3" name="TextBox 2">
            <a:extLst>
              <a:ext uri="{FF2B5EF4-FFF2-40B4-BE49-F238E27FC236}">
                <a16:creationId xmlns:a16="http://schemas.microsoft.com/office/drawing/2014/main" id="{FD9273B8-84B1-F61B-44C7-53D2E7A0348D}"/>
              </a:ext>
            </a:extLst>
          </p:cNvPr>
          <p:cNvSpPr txBox="1"/>
          <p:nvPr/>
        </p:nvSpPr>
        <p:spPr>
          <a:xfrm>
            <a:off x="3809246" y="5879037"/>
            <a:ext cx="3949574" cy="553998"/>
          </a:xfrm>
          <a:prstGeom prst="rect">
            <a:avLst/>
          </a:prstGeom>
          <a:noFill/>
        </p:spPr>
        <p:txBody>
          <a:bodyPr wrap="square">
            <a:spAutoFit/>
          </a:bodyPr>
          <a:lstStyle/>
          <a:p>
            <a:r>
              <a:rPr lang="en-IN" sz="1000" dirty="0">
                <a:hlinkClick r:id="rId4"/>
              </a:rPr>
              <a:t>https://specs.pharmacyaesthetics.com/Pharmacy_Wireframes/Pharmacy_Wireframes_Website/partner-owner-dashboard-approved-no-partners.html</a:t>
            </a:r>
            <a:r>
              <a:rPr lang="en-IN" sz="1000" dirty="0"/>
              <a:t> </a:t>
            </a:r>
          </a:p>
        </p:txBody>
      </p:sp>
      <p:sp>
        <p:nvSpPr>
          <p:cNvPr id="6" name="TextBox 5">
            <a:extLst>
              <a:ext uri="{FF2B5EF4-FFF2-40B4-BE49-F238E27FC236}">
                <a16:creationId xmlns:a16="http://schemas.microsoft.com/office/drawing/2014/main" id="{0ECBE4F7-4469-FC89-CA56-AECF4EC52556}"/>
              </a:ext>
            </a:extLst>
          </p:cNvPr>
          <p:cNvSpPr txBox="1"/>
          <p:nvPr/>
        </p:nvSpPr>
        <p:spPr>
          <a:xfrm>
            <a:off x="8017599" y="4154578"/>
            <a:ext cx="3949574" cy="553998"/>
          </a:xfrm>
          <a:prstGeom prst="rect">
            <a:avLst/>
          </a:prstGeom>
          <a:noFill/>
        </p:spPr>
        <p:txBody>
          <a:bodyPr wrap="square">
            <a:spAutoFit/>
          </a:bodyPr>
          <a:lstStyle/>
          <a:p>
            <a:r>
              <a:rPr lang="en-IN" sz="1000" dirty="0">
                <a:hlinkClick r:id="rId4"/>
              </a:rPr>
              <a:t>https://specs.pharmacyaesthetics.com/Pharmacy_Wireframes/Pharmacy_Wireframes_Website/partner-owner-dashboard-approved-no-partners.html</a:t>
            </a:r>
            <a:r>
              <a:rPr lang="en-IN" sz="1000" dirty="0"/>
              <a:t> </a:t>
            </a:r>
          </a:p>
        </p:txBody>
      </p:sp>
    </p:spTree>
    <p:extLst>
      <p:ext uri="{BB962C8B-B14F-4D97-AF65-F5344CB8AC3E}">
        <p14:creationId xmlns:p14="http://schemas.microsoft.com/office/powerpoint/2010/main" val="2275366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4753FB96-CEF8-C868-8D2D-7E52731844B6}"/>
              </a:ext>
            </a:extLst>
          </p:cNvPr>
          <p:cNvPicPr>
            <a:picLocks noChangeAspect="1"/>
          </p:cNvPicPr>
          <p:nvPr/>
        </p:nvPicPr>
        <p:blipFill>
          <a:blip r:embed="rId2"/>
          <a:stretch>
            <a:fillRect/>
          </a:stretch>
        </p:blipFill>
        <p:spPr>
          <a:xfrm>
            <a:off x="565332" y="367981"/>
            <a:ext cx="3125354" cy="6060332"/>
          </a:xfrm>
          <a:prstGeom prst="rect">
            <a:avLst/>
          </a:prstGeom>
        </p:spPr>
      </p:pic>
      <p:sp>
        <p:nvSpPr>
          <p:cNvPr id="7" name="TextBox 6">
            <a:extLst>
              <a:ext uri="{FF2B5EF4-FFF2-40B4-BE49-F238E27FC236}">
                <a16:creationId xmlns:a16="http://schemas.microsoft.com/office/drawing/2014/main" id="{1FD3AA2E-3507-7048-190B-B4DB84B4C581}"/>
              </a:ext>
            </a:extLst>
          </p:cNvPr>
          <p:cNvSpPr txBox="1"/>
          <p:nvPr/>
        </p:nvSpPr>
        <p:spPr>
          <a:xfrm>
            <a:off x="4356017" y="935671"/>
            <a:ext cx="3975183" cy="261610"/>
          </a:xfrm>
          <a:prstGeom prst="rect">
            <a:avLst/>
          </a:prstGeom>
          <a:noFill/>
        </p:spPr>
        <p:txBody>
          <a:bodyPr wrap="square">
            <a:spAutoFit/>
          </a:bodyPr>
          <a:lstStyle/>
          <a:p>
            <a:r>
              <a:rPr lang="en-IN" sz="1100" dirty="0"/>
              <a:t>This is the perfect example of bold text in a dashboard alert. </a:t>
            </a:r>
          </a:p>
        </p:txBody>
      </p:sp>
      <p:sp>
        <p:nvSpPr>
          <p:cNvPr id="9" name="TextBox 8">
            <a:extLst>
              <a:ext uri="{FF2B5EF4-FFF2-40B4-BE49-F238E27FC236}">
                <a16:creationId xmlns:a16="http://schemas.microsoft.com/office/drawing/2014/main" id="{A115221A-83FF-C862-9D88-120197BA5E33}"/>
              </a:ext>
            </a:extLst>
          </p:cNvPr>
          <p:cNvSpPr txBox="1"/>
          <p:nvPr/>
        </p:nvSpPr>
        <p:spPr>
          <a:xfrm>
            <a:off x="4356018" y="367981"/>
            <a:ext cx="4621727" cy="461665"/>
          </a:xfrm>
          <a:prstGeom prst="rect">
            <a:avLst/>
          </a:prstGeom>
          <a:noFill/>
        </p:spPr>
        <p:txBody>
          <a:bodyPr wrap="square" rtlCol="0">
            <a:spAutoFit/>
          </a:bodyPr>
          <a:lstStyle/>
          <a:p>
            <a:r>
              <a:rPr lang="en-US" sz="2400" b="1" dirty="0"/>
              <a:t>DASHBOARD ALERT - FONTS</a:t>
            </a:r>
            <a:endParaRPr lang="en-IN" sz="2400" b="1" dirty="0"/>
          </a:p>
        </p:txBody>
      </p:sp>
      <p:cxnSp>
        <p:nvCxnSpPr>
          <p:cNvPr id="11" name="Straight Arrow Connector 10">
            <a:extLst>
              <a:ext uri="{FF2B5EF4-FFF2-40B4-BE49-F238E27FC236}">
                <a16:creationId xmlns:a16="http://schemas.microsoft.com/office/drawing/2014/main" id="{AFAAB9AC-CD45-0F90-1F6B-A8FD056951D9}"/>
              </a:ext>
            </a:extLst>
          </p:cNvPr>
          <p:cNvCxnSpPr>
            <a:cxnSpLocks/>
            <a:stCxn id="7" idx="1"/>
          </p:cNvCxnSpPr>
          <p:nvPr/>
        </p:nvCxnSpPr>
        <p:spPr>
          <a:xfrm flipH="1">
            <a:off x="3048000" y="1066476"/>
            <a:ext cx="1308017" cy="25432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A946A461-5EF4-27A5-F439-95D1F7E6B825}"/>
              </a:ext>
            </a:extLst>
          </p:cNvPr>
          <p:cNvSpPr txBox="1"/>
          <p:nvPr/>
        </p:nvSpPr>
        <p:spPr>
          <a:xfrm>
            <a:off x="4356017" y="2228955"/>
            <a:ext cx="3975183" cy="600164"/>
          </a:xfrm>
          <a:prstGeom prst="rect">
            <a:avLst/>
          </a:prstGeom>
          <a:noFill/>
        </p:spPr>
        <p:txBody>
          <a:bodyPr wrap="square">
            <a:spAutoFit/>
          </a:bodyPr>
          <a:lstStyle/>
          <a:p>
            <a:r>
              <a:rPr lang="en-IN" sz="1100" dirty="0"/>
              <a:t>This is the perfect example of running text in a dashboard alert</a:t>
            </a:r>
          </a:p>
          <a:p>
            <a:endParaRPr lang="en-IN" sz="1100" dirty="0"/>
          </a:p>
          <a:p>
            <a:r>
              <a:rPr lang="en-IN" sz="1100" dirty="0"/>
              <a:t>This is also the same look for running text across the website</a:t>
            </a:r>
          </a:p>
        </p:txBody>
      </p:sp>
      <p:cxnSp>
        <p:nvCxnSpPr>
          <p:cNvPr id="15" name="Straight Arrow Connector 14">
            <a:extLst>
              <a:ext uri="{FF2B5EF4-FFF2-40B4-BE49-F238E27FC236}">
                <a16:creationId xmlns:a16="http://schemas.microsoft.com/office/drawing/2014/main" id="{6E883458-980D-2407-70CE-CE5FED020ED6}"/>
              </a:ext>
            </a:extLst>
          </p:cNvPr>
          <p:cNvCxnSpPr>
            <a:cxnSpLocks/>
            <a:stCxn id="13" idx="1"/>
          </p:cNvCxnSpPr>
          <p:nvPr/>
        </p:nvCxnSpPr>
        <p:spPr>
          <a:xfrm flipH="1" flipV="1">
            <a:off x="2974109" y="1748128"/>
            <a:ext cx="1381908" cy="78090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43F9CEF9-A582-6B1A-84AE-E29F6B507CC5}"/>
              </a:ext>
            </a:extLst>
          </p:cNvPr>
          <p:cNvSpPr txBox="1"/>
          <p:nvPr/>
        </p:nvSpPr>
        <p:spPr>
          <a:xfrm>
            <a:off x="4356017" y="3863516"/>
            <a:ext cx="3975183" cy="769441"/>
          </a:xfrm>
          <a:prstGeom prst="rect">
            <a:avLst/>
          </a:prstGeom>
          <a:noFill/>
        </p:spPr>
        <p:txBody>
          <a:bodyPr wrap="square">
            <a:spAutoFit/>
          </a:bodyPr>
          <a:lstStyle/>
          <a:p>
            <a:r>
              <a:rPr lang="en-IN" sz="1100" dirty="0"/>
              <a:t>This is the perfect example of a regular link in a dashboard alert.</a:t>
            </a:r>
          </a:p>
          <a:p>
            <a:endParaRPr lang="en-IN" sz="1100" dirty="0"/>
          </a:p>
          <a:p>
            <a:r>
              <a:rPr lang="en-IN" sz="1100" dirty="0"/>
              <a:t>This is also the same look for a regular link across the website</a:t>
            </a:r>
          </a:p>
        </p:txBody>
      </p:sp>
      <p:cxnSp>
        <p:nvCxnSpPr>
          <p:cNvPr id="20" name="Straight Arrow Connector 19">
            <a:extLst>
              <a:ext uri="{FF2B5EF4-FFF2-40B4-BE49-F238E27FC236}">
                <a16:creationId xmlns:a16="http://schemas.microsoft.com/office/drawing/2014/main" id="{94F21585-CF62-9872-F90A-36BCC97FE529}"/>
              </a:ext>
            </a:extLst>
          </p:cNvPr>
          <p:cNvCxnSpPr>
            <a:cxnSpLocks/>
            <a:stCxn id="19" idx="1"/>
          </p:cNvCxnSpPr>
          <p:nvPr/>
        </p:nvCxnSpPr>
        <p:spPr>
          <a:xfrm flipH="1" flipV="1">
            <a:off x="2512291" y="2200567"/>
            <a:ext cx="1843726" cy="204767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53" name="Picture 52">
            <a:extLst>
              <a:ext uri="{FF2B5EF4-FFF2-40B4-BE49-F238E27FC236}">
                <a16:creationId xmlns:a16="http://schemas.microsoft.com/office/drawing/2014/main" id="{740FA7FA-BA71-6A55-3766-49825AA3CB54}"/>
              </a:ext>
            </a:extLst>
          </p:cNvPr>
          <p:cNvPicPr>
            <a:picLocks noChangeAspect="1"/>
          </p:cNvPicPr>
          <p:nvPr/>
        </p:nvPicPr>
        <p:blipFill>
          <a:blip r:embed="rId3"/>
          <a:stretch>
            <a:fillRect/>
          </a:stretch>
        </p:blipFill>
        <p:spPr>
          <a:xfrm>
            <a:off x="9402490" y="850428"/>
            <a:ext cx="2444091" cy="4727711"/>
          </a:xfrm>
          <a:prstGeom prst="rect">
            <a:avLst/>
          </a:prstGeom>
        </p:spPr>
      </p:pic>
      <p:sp>
        <p:nvSpPr>
          <p:cNvPr id="54" name="TextBox 53">
            <a:extLst>
              <a:ext uri="{FF2B5EF4-FFF2-40B4-BE49-F238E27FC236}">
                <a16:creationId xmlns:a16="http://schemas.microsoft.com/office/drawing/2014/main" id="{A312AF31-B59E-2937-0E66-09E812543CE5}"/>
              </a:ext>
            </a:extLst>
          </p:cNvPr>
          <p:cNvSpPr txBox="1"/>
          <p:nvPr/>
        </p:nvSpPr>
        <p:spPr>
          <a:xfrm>
            <a:off x="9402490" y="5745962"/>
            <a:ext cx="2329731" cy="954107"/>
          </a:xfrm>
          <a:prstGeom prst="rect">
            <a:avLst/>
          </a:prstGeom>
          <a:noFill/>
        </p:spPr>
        <p:txBody>
          <a:bodyPr wrap="square" rtlCol="0">
            <a:spAutoFit/>
          </a:bodyPr>
          <a:lstStyle/>
          <a:p>
            <a:r>
              <a:rPr lang="en-US" sz="1400" dirty="0"/>
              <a:t>Only special case where bold text has font-size: 17px (larger than the usual 16px shown on the left screen)</a:t>
            </a:r>
            <a:endParaRPr lang="en-IN" sz="1400" dirty="0"/>
          </a:p>
        </p:txBody>
      </p:sp>
      <p:cxnSp>
        <p:nvCxnSpPr>
          <p:cNvPr id="55" name="Straight Arrow Connector 54">
            <a:extLst>
              <a:ext uri="{FF2B5EF4-FFF2-40B4-BE49-F238E27FC236}">
                <a16:creationId xmlns:a16="http://schemas.microsoft.com/office/drawing/2014/main" id="{2B9AF28F-BC57-95C6-9C6D-6F9E96244C8C}"/>
              </a:ext>
            </a:extLst>
          </p:cNvPr>
          <p:cNvCxnSpPr>
            <a:cxnSpLocks/>
            <a:stCxn id="54" idx="0"/>
          </p:cNvCxnSpPr>
          <p:nvPr/>
        </p:nvCxnSpPr>
        <p:spPr>
          <a:xfrm flipV="1">
            <a:off x="10567356" y="2578618"/>
            <a:ext cx="0" cy="316734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1" name="TextBox 60">
            <a:extLst>
              <a:ext uri="{FF2B5EF4-FFF2-40B4-BE49-F238E27FC236}">
                <a16:creationId xmlns:a16="http://schemas.microsoft.com/office/drawing/2014/main" id="{2917981E-0D3B-F882-8EB1-7C2AC9869FBB}"/>
              </a:ext>
            </a:extLst>
          </p:cNvPr>
          <p:cNvSpPr txBox="1"/>
          <p:nvPr/>
        </p:nvSpPr>
        <p:spPr>
          <a:xfrm>
            <a:off x="4283899" y="5922329"/>
            <a:ext cx="4119418" cy="646331"/>
          </a:xfrm>
          <a:prstGeom prst="rect">
            <a:avLst/>
          </a:prstGeom>
          <a:noFill/>
        </p:spPr>
        <p:txBody>
          <a:bodyPr wrap="square">
            <a:spAutoFit/>
          </a:bodyPr>
          <a:lstStyle/>
          <a:p>
            <a:r>
              <a:rPr lang="en-IN" sz="1200" dirty="0">
                <a:solidFill>
                  <a:srgbClr val="0070C0"/>
                </a:solidFill>
              </a:rPr>
              <a:t>The look of the text in the Dashboard alerts should be consistent across the project – all partner dashboards and patient dashboard. </a:t>
            </a:r>
          </a:p>
        </p:txBody>
      </p:sp>
      <p:sp>
        <p:nvSpPr>
          <p:cNvPr id="3" name="TextBox 2">
            <a:extLst>
              <a:ext uri="{FF2B5EF4-FFF2-40B4-BE49-F238E27FC236}">
                <a16:creationId xmlns:a16="http://schemas.microsoft.com/office/drawing/2014/main" id="{5DC02B8B-F7B3-4261-5D30-703F756844C8}"/>
              </a:ext>
            </a:extLst>
          </p:cNvPr>
          <p:cNvSpPr txBox="1"/>
          <p:nvPr/>
        </p:nvSpPr>
        <p:spPr>
          <a:xfrm>
            <a:off x="2232461" y="5328012"/>
            <a:ext cx="1957811" cy="861774"/>
          </a:xfrm>
          <a:prstGeom prst="rect">
            <a:avLst/>
          </a:prstGeom>
          <a:noFill/>
        </p:spPr>
        <p:txBody>
          <a:bodyPr wrap="square">
            <a:spAutoFit/>
          </a:bodyPr>
          <a:lstStyle/>
          <a:p>
            <a:r>
              <a:rPr lang="en-IN" sz="1000" dirty="0">
                <a:solidFill>
                  <a:srgbClr val="0070C0"/>
                </a:solidFill>
                <a:hlinkClick r:id="rId4"/>
              </a:rPr>
              <a:t>https://specs.pharmacyaesthetics.com/Pharmacy_Wireframes/Pharmacy_Wireframes_Website/partner-owner-dashboard-pharmacy-declined.html</a:t>
            </a:r>
            <a:r>
              <a:rPr lang="en-IN" sz="1000" dirty="0">
                <a:solidFill>
                  <a:srgbClr val="0070C0"/>
                </a:solidFill>
              </a:rPr>
              <a:t> </a:t>
            </a:r>
          </a:p>
        </p:txBody>
      </p:sp>
      <p:sp>
        <p:nvSpPr>
          <p:cNvPr id="5" name="TextBox 4">
            <a:extLst>
              <a:ext uri="{FF2B5EF4-FFF2-40B4-BE49-F238E27FC236}">
                <a16:creationId xmlns:a16="http://schemas.microsoft.com/office/drawing/2014/main" id="{BBC5DDD6-C916-2741-EAAD-C2B8305E63C8}"/>
              </a:ext>
            </a:extLst>
          </p:cNvPr>
          <p:cNvSpPr txBox="1"/>
          <p:nvPr/>
        </p:nvSpPr>
        <p:spPr>
          <a:xfrm>
            <a:off x="9313753" y="157931"/>
            <a:ext cx="2946640" cy="553998"/>
          </a:xfrm>
          <a:prstGeom prst="rect">
            <a:avLst/>
          </a:prstGeom>
          <a:noFill/>
        </p:spPr>
        <p:txBody>
          <a:bodyPr wrap="square">
            <a:spAutoFit/>
          </a:bodyPr>
          <a:lstStyle/>
          <a:p>
            <a:r>
              <a:rPr lang="en-IN" sz="1000" dirty="0">
                <a:hlinkClick r:id="rId5"/>
              </a:rPr>
              <a:t>https://specs.pharmacyaesthetics.com/Pharmacy_Wireframes/Pharmacy_Wireframes_Website/partner-owner-dashboard-responsive-menu.html</a:t>
            </a:r>
            <a:r>
              <a:rPr lang="en-IN" sz="1000" dirty="0"/>
              <a:t> </a:t>
            </a:r>
          </a:p>
        </p:txBody>
      </p:sp>
    </p:spTree>
    <p:extLst>
      <p:ext uri="{BB962C8B-B14F-4D97-AF65-F5344CB8AC3E}">
        <p14:creationId xmlns:p14="http://schemas.microsoft.com/office/powerpoint/2010/main" val="1863195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A5138-C385-E7E6-440A-999E5D8819F8}"/>
            </a:ext>
          </a:extLst>
        </p:cNvPr>
        <p:cNvGrpSpPr/>
        <p:nvPr/>
      </p:nvGrpSpPr>
      <p:grpSpPr>
        <a:xfrm>
          <a:off x="0" y="0"/>
          <a:ext cx="0" cy="0"/>
          <a:chOff x="0" y="0"/>
          <a:chExt cx="0" cy="0"/>
        </a:xfrm>
      </p:grpSpPr>
      <p:pic>
        <p:nvPicPr>
          <p:cNvPr id="22" name="Picture 21">
            <a:extLst>
              <a:ext uri="{FF2B5EF4-FFF2-40B4-BE49-F238E27FC236}">
                <a16:creationId xmlns:a16="http://schemas.microsoft.com/office/drawing/2014/main" id="{C8B32FAD-668B-4C0A-CA64-088BD4CA67D0}"/>
              </a:ext>
            </a:extLst>
          </p:cNvPr>
          <p:cNvPicPr>
            <a:picLocks noChangeAspect="1"/>
          </p:cNvPicPr>
          <p:nvPr/>
        </p:nvPicPr>
        <p:blipFill>
          <a:blip r:embed="rId2"/>
          <a:stretch>
            <a:fillRect/>
          </a:stretch>
        </p:blipFill>
        <p:spPr>
          <a:xfrm>
            <a:off x="574566" y="367980"/>
            <a:ext cx="3116119" cy="6105049"/>
          </a:xfrm>
          <a:prstGeom prst="rect">
            <a:avLst/>
          </a:prstGeom>
        </p:spPr>
      </p:pic>
      <p:sp>
        <p:nvSpPr>
          <p:cNvPr id="7" name="TextBox 6">
            <a:extLst>
              <a:ext uri="{FF2B5EF4-FFF2-40B4-BE49-F238E27FC236}">
                <a16:creationId xmlns:a16="http://schemas.microsoft.com/office/drawing/2014/main" id="{7F4E4064-DF9F-32F0-BD0D-579A7CDF5232}"/>
              </a:ext>
            </a:extLst>
          </p:cNvPr>
          <p:cNvSpPr txBox="1"/>
          <p:nvPr/>
        </p:nvSpPr>
        <p:spPr>
          <a:xfrm>
            <a:off x="4356016" y="935671"/>
            <a:ext cx="5148201" cy="830997"/>
          </a:xfrm>
          <a:prstGeom prst="rect">
            <a:avLst/>
          </a:prstGeom>
          <a:noFill/>
        </p:spPr>
        <p:txBody>
          <a:bodyPr wrap="square">
            <a:spAutoFit/>
          </a:bodyPr>
          <a:lstStyle/>
          <a:p>
            <a:r>
              <a:rPr lang="en-IN" sz="1200" dirty="0"/>
              <a:t>This is the perfect example of a call-to-action link in a dashboard alert.</a:t>
            </a:r>
            <a:r>
              <a:rPr lang="en-IN" sz="1200" b="1" dirty="0"/>
              <a:t> It is bolder than normal. </a:t>
            </a:r>
          </a:p>
          <a:p>
            <a:endParaRPr lang="en-IN" sz="1200" dirty="0"/>
          </a:p>
          <a:p>
            <a:r>
              <a:rPr lang="en-IN" sz="1200" dirty="0"/>
              <a:t>This is also the same look for a call-to-action link across the website</a:t>
            </a:r>
          </a:p>
        </p:txBody>
      </p:sp>
      <p:sp>
        <p:nvSpPr>
          <p:cNvPr id="9" name="TextBox 8">
            <a:extLst>
              <a:ext uri="{FF2B5EF4-FFF2-40B4-BE49-F238E27FC236}">
                <a16:creationId xmlns:a16="http://schemas.microsoft.com/office/drawing/2014/main" id="{E7019D7B-C77A-9096-9E33-D539A256E4C3}"/>
              </a:ext>
            </a:extLst>
          </p:cNvPr>
          <p:cNvSpPr txBox="1"/>
          <p:nvPr/>
        </p:nvSpPr>
        <p:spPr>
          <a:xfrm>
            <a:off x="4356018" y="367981"/>
            <a:ext cx="7734382" cy="461665"/>
          </a:xfrm>
          <a:prstGeom prst="rect">
            <a:avLst/>
          </a:prstGeom>
          <a:noFill/>
        </p:spPr>
        <p:txBody>
          <a:bodyPr wrap="square" rtlCol="0">
            <a:spAutoFit/>
          </a:bodyPr>
          <a:lstStyle/>
          <a:p>
            <a:r>
              <a:rPr lang="en-US" sz="2400" b="1" dirty="0"/>
              <a:t>DASHBOARD ALERT – FONTS (CALL-TO-ACTION LINK)</a:t>
            </a:r>
            <a:endParaRPr lang="en-IN" sz="2400" b="1" dirty="0"/>
          </a:p>
        </p:txBody>
      </p:sp>
      <p:cxnSp>
        <p:nvCxnSpPr>
          <p:cNvPr id="11" name="Straight Arrow Connector 10">
            <a:extLst>
              <a:ext uri="{FF2B5EF4-FFF2-40B4-BE49-F238E27FC236}">
                <a16:creationId xmlns:a16="http://schemas.microsoft.com/office/drawing/2014/main" id="{79809C12-49DB-828C-59BB-2D223B6B314B}"/>
              </a:ext>
            </a:extLst>
          </p:cNvPr>
          <p:cNvCxnSpPr>
            <a:cxnSpLocks/>
            <a:stCxn id="7" idx="1"/>
          </p:cNvCxnSpPr>
          <p:nvPr/>
        </p:nvCxnSpPr>
        <p:spPr>
          <a:xfrm flipH="1">
            <a:off x="3140364" y="1351170"/>
            <a:ext cx="1215652" cy="95792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B3B14EF6-462B-1CF8-D077-E7ABD390BBF0}"/>
              </a:ext>
            </a:extLst>
          </p:cNvPr>
          <p:cNvSpPr txBox="1"/>
          <p:nvPr/>
        </p:nvSpPr>
        <p:spPr>
          <a:xfrm>
            <a:off x="4356015" y="3200477"/>
            <a:ext cx="5148201" cy="646331"/>
          </a:xfrm>
          <a:prstGeom prst="rect">
            <a:avLst/>
          </a:prstGeom>
          <a:noFill/>
        </p:spPr>
        <p:txBody>
          <a:bodyPr wrap="square">
            <a:spAutoFit/>
          </a:bodyPr>
          <a:lstStyle/>
          <a:p>
            <a:r>
              <a:rPr lang="en-IN" sz="1200" dirty="0">
                <a:solidFill>
                  <a:srgbClr val="0070C0"/>
                </a:solidFill>
              </a:rPr>
              <a:t>The look of the call-to-action links in the Dashboard alerts should be consistent across the project – all partner dashboards and patient dashboard. </a:t>
            </a:r>
          </a:p>
        </p:txBody>
      </p:sp>
      <p:sp>
        <p:nvSpPr>
          <p:cNvPr id="3" name="TextBox 2">
            <a:extLst>
              <a:ext uri="{FF2B5EF4-FFF2-40B4-BE49-F238E27FC236}">
                <a16:creationId xmlns:a16="http://schemas.microsoft.com/office/drawing/2014/main" id="{D9E29A1B-D279-C788-A560-0DB7D893575B}"/>
              </a:ext>
            </a:extLst>
          </p:cNvPr>
          <p:cNvSpPr txBox="1"/>
          <p:nvPr/>
        </p:nvSpPr>
        <p:spPr>
          <a:xfrm>
            <a:off x="3809246" y="5879037"/>
            <a:ext cx="3949574" cy="553998"/>
          </a:xfrm>
          <a:prstGeom prst="rect">
            <a:avLst/>
          </a:prstGeom>
          <a:noFill/>
        </p:spPr>
        <p:txBody>
          <a:bodyPr wrap="square">
            <a:spAutoFit/>
          </a:bodyPr>
          <a:lstStyle/>
          <a:p>
            <a:r>
              <a:rPr lang="en-IN" sz="1000" dirty="0">
                <a:hlinkClick r:id="rId3"/>
              </a:rPr>
              <a:t>https://specs.pharmacyaesthetics.com/Pharmacy_Wireframes/Pharmacy_Wireframes_Website/partner-owner-dashboard-approved-no-partners.html</a:t>
            </a:r>
            <a:r>
              <a:rPr lang="en-IN" sz="1000" dirty="0"/>
              <a:t> </a:t>
            </a:r>
          </a:p>
        </p:txBody>
      </p:sp>
    </p:spTree>
    <p:extLst>
      <p:ext uri="{BB962C8B-B14F-4D97-AF65-F5344CB8AC3E}">
        <p14:creationId xmlns:p14="http://schemas.microsoft.com/office/powerpoint/2010/main" val="4255560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59664-7F6E-4893-2921-74DCCA2EA749}"/>
            </a:ext>
          </a:extLst>
        </p:cNvPr>
        <p:cNvGrpSpPr/>
        <p:nvPr/>
      </p:nvGrpSpPr>
      <p:grpSpPr>
        <a:xfrm>
          <a:off x="0" y="0"/>
          <a:ext cx="0" cy="0"/>
          <a:chOff x="0" y="0"/>
          <a:chExt cx="0" cy="0"/>
        </a:xfrm>
      </p:grpSpPr>
      <p:pic>
        <p:nvPicPr>
          <p:cNvPr id="22" name="Picture 21">
            <a:extLst>
              <a:ext uri="{FF2B5EF4-FFF2-40B4-BE49-F238E27FC236}">
                <a16:creationId xmlns:a16="http://schemas.microsoft.com/office/drawing/2014/main" id="{5624BD75-3EAC-5E52-AE74-597629B41628}"/>
              </a:ext>
            </a:extLst>
          </p:cNvPr>
          <p:cNvPicPr>
            <a:picLocks noChangeAspect="1"/>
          </p:cNvPicPr>
          <p:nvPr/>
        </p:nvPicPr>
        <p:blipFill>
          <a:blip r:embed="rId2"/>
          <a:stretch>
            <a:fillRect/>
          </a:stretch>
        </p:blipFill>
        <p:spPr>
          <a:xfrm>
            <a:off x="574566" y="367980"/>
            <a:ext cx="3116119" cy="6105049"/>
          </a:xfrm>
          <a:prstGeom prst="rect">
            <a:avLst/>
          </a:prstGeom>
        </p:spPr>
      </p:pic>
      <p:sp>
        <p:nvSpPr>
          <p:cNvPr id="9" name="TextBox 8">
            <a:extLst>
              <a:ext uri="{FF2B5EF4-FFF2-40B4-BE49-F238E27FC236}">
                <a16:creationId xmlns:a16="http://schemas.microsoft.com/office/drawing/2014/main" id="{2246E850-D0FD-A499-52AA-6F0B4E982EC1}"/>
              </a:ext>
            </a:extLst>
          </p:cNvPr>
          <p:cNvSpPr txBox="1"/>
          <p:nvPr/>
        </p:nvSpPr>
        <p:spPr>
          <a:xfrm>
            <a:off x="4356018" y="367981"/>
            <a:ext cx="7734382" cy="461665"/>
          </a:xfrm>
          <a:prstGeom prst="rect">
            <a:avLst/>
          </a:prstGeom>
          <a:noFill/>
        </p:spPr>
        <p:txBody>
          <a:bodyPr wrap="square" rtlCol="0">
            <a:spAutoFit/>
          </a:bodyPr>
          <a:lstStyle/>
          <a:p>
            <a:r>
              <a:rPr lang="en-US" sz="2400" b="1" dirty="0"/>
              <a:t>DASHBOARD ICON TEXT</a:t>
            </a:r>
            <a:endParaRPr lang="en-IN" sz="2400" b="1" dirty="0"/>
          </a:p>
        </p:txBody>
      </p:sp>
      <p:sp>
        <p:nvSpPr>
          <p:cNvPr id="2" name="TextBox 1">
            <a:extLst>
              <a:ext uri="{FF2B5EF4-FFF2-40B4-BE49-F238E27FC236}">
                <a16:creationId xmlns:a16="http://schemas.microsoft.com/office/drawing/2014/main" id="{80590933-056B-E270-731B-0BD6C9317C5C}"/>
              </a:ext>
            </a:extLst>
          </p:cNvPr>
          <p:cNvSpPr txBox="1"/>
          <p:nvPr/>
        </p:nvSpPr>
        <p:spPr>
          <a:xfrm>
            <a:off x="4356016" y="935671"/>
            <a:ext cx="5148201" cy="830997"/>
          </a:xfrm>
          <a:prstGeom prst="rect">
            <a:avLst/>
          </a:prstGeom>
          <a:noFill/>
        </p:spPr>
        <p:txBody>
          <a:bodyPr wrap="square">
            <a:spAutoFit/>
          </a:bodyPr>
          <a:lstStyle/>
          <a:p>
            <a:r>
              <a:rPr lang="en-IN" sz="1200" dirty="0"/>
              <a:t>This is the perfect example of </a:t>
            </a:r>
            <a:r>
              <a:rPr lang="en-US" sz="1200" dirty="0"/>
              <a:t>the icon text. </a:t>
            </a:r>
          </a:p>
          <a:p>
            <a:endParaRPr lang="en-US" sz="1200" dirty="0"/>
          </a:p>
          <a:p>
            <a:r>
              <a:rPr lang="en-US" sz="1200" dirty="0">
                <a:solidFill>
                  <a:srgbClr val="0070C0"/>
                </a:solidFill>
              </a:rPr>
              <a:t>This look should be constant across the site (all partner dashboards and patient dashboard)</a:t>
            </a:r>
            <a:endParaRPr lang="en-IN" sz="1200" dirty="0">
              <a:solidFill>
                <a:srgbClr val="0070C0"/>
              </a:solidFill>
            </a:endParaRPr>
          </a:p>
        </p:txBody>
      </p:sp>
      <p:cxnSp>
        <p:nvCxnSpPr>
          <p:cNvPr id="3" name="Straight Arrow Connector 2">
            <a:extLst>
              <a:ext uri="{FF2B5EF4-FFF2-40B4-BE49-F238E27FC236}">
                <a16:creationId xmlns:a16="http://schemas.microsoft.com/office/drawing/2014/main" id="{E5CA4643-FF39-C99A-4321-746156CDE5FA}"/>
              </a:ext>
            </a:extLst>
          </p:cNvPr>
          <p:cNvCxnSpPr>
            <a:cxnSpLocks/>
            <a:stCxn id="2" idx="1"/>
          </p:cNvCxnSpPr>
          <p:nvPr/>
        </p:nvCxnSpPr>
        <p:spPr>
          <a:xfrm flipH="1">
            <a:off x="2992582" y="1351170"/>
            <a:ext cx="1363434" cy="258352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593D7252-4DC1-F9F2-0E4D-E9B82F385CD4}"/>
              </a:ext>
            </a:extLst>
          </p:cNvPr>
          <p:cNvSpPr txBox="1"/>
          <p:nvPr/>
        </p:nvSpPr>
        <p:spPr>
          <a:xfrm>
            <a:off x="3809246" y="5879037"/>
            <a:ext cx="3949574" cy="553998"/>
          </a:xfrm>
          <a:prstGeom prst="rect">
            <a:avLst/>
          </a:prstGeom>
          <a:noFill/>
        </p:spPr>
        <p:txBody>
          <a:bodyPr wrap="square">
            <a:spAutoFit/>
          </a:bodyPr>
          <a:lstStyle/>
          <a:p>
            <a:r>
              <a:rPr lang="en-IN" sz="1000" dirty="0">
                <a:hlinkClick r:id="rId3"/>
              </a:rPr>
              <a:t>https://specs.pharmacyaesthetics.com/Pharmacy_Wireframes/Pharmacy_Wireframes_Website/partner-owner-dashboard-approved-no-partners.html</a:t>
            </a:r>
            <a:r>
              <a:rPr lang="en-IN" sz="1000" dirty="0"/>
              <a:t> </a:t>
            </a:r>
          </a:p>
        </p:txBody>
      </p:sp>
    </p:spTree>
    <p:extLst>
      <p:ext uri="{BB962C8B-B14F-4D97-AF65-F5344CB8AC3E}">
        <p14:creationId xmlns:p14="http://schemas.microsoft.com/office/powerpoint/2010/main" val="302017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736BC849-80B0-C2A5-33AB-C4509DFF475E}"/>
              </a:ext>
            </a:extLst>
          </p:cNvPr>
          <p:cNvPicPr>
            <a:picLocks noChangeAspect="1"/>
          </p:cNvPicPr>
          <p:nvPr/>
        </p:nvPicPr>
        <p:blipFill>
          <a:blip r:embed="rId2"/>
          <a:stretch>
            <a:fillRect/>
          </a:stretch>
        </p:blipFill>
        <p:spPr>
          <a:xfrm>
            <a:off x="335140" y="282920"/>
            <a:ext cx="3228437" cy="6292159"/>
          </a:xfrm>
          <a:prstGeom prst="rect">
            <a:avLst/>
          </a:prstGeom>
        </p:spPr>
      </p:pic>
      <p:sp>
        <p:nvSpPr>
          <p:cNvPr id="16" name="TextBox 15">
            <a:extLst>
              <a:ext uri="{FF2B5EF4-FFF2-40B4-BE49-F238E27FC236}">
                <a16:creationId xmlns:a16="http://schemas.microsoft.com/office/drawing/2014/main" id="{4B1C8D87-FF98-4463-FEEF-6704570413F0}"/>
              </a:ext>
            </a:extLst>
          </p:cNvPr>
          <p:cNvSpPr txBox="1"/>
          <p:nvPr/>
        </p:nvSpPr>
        <p:spPr>
          <a:xfrm>
            <a:off x="3921911" y="1951672"/>
            <a:ext cx="2895600" cy="3416320"/>
          </a:xfrm>
          <a:prstGeom prst="rect">
            <a:avLst/>
          </a:prstGeom>
          <a:noFill/>
        </p:spPr>
        <p:txBody>
          <a:bodyPr wrap="square">
            <a:spAutoFit/>
          </a:bodyPr>
          <a:lstStyle/>
          <a:p>
            <a:r>
              <a:rPr lang="en-IN" dirty="0"/>
              <a:t>This is how the Field Label should appear on all pages, in terms of font, boldness, size, </a:t>
            </a:r>
            <a:r>
              <a:rPr lang="en-IN" dirty="0" err="1"/>
              <a:t>color</a:t>
            </a:r>
            <a:r>
              <a:rPr lang="en-IN" dirty="0"/>
              <a:t>, letter-spacing, etc. </a:t>
            </a:r>
          </a:p>
          <a:p>
            <a:endParaRPr lang="en-IN" dirty="0"/>
          </a:p>
          <a:p>
            <a:r>
              <a:rPr lang="en-IN" dirty="0"/>
              <a:t>Only on the pages shown here on the right, do the field labels appear slightly differently (due the to background and the overall page layout of these pages)</a:t>
            </a:r>
          </a:p>
        </p:txBody>
      </p:sp>
      <p:cxnSp>
        <p:nvCxnSpPr>
          <p:cNvPr id="4" name="Straight Arrow Connector 3">
            <a:extLst>
              <a:ext uri="{FF2B5EF4-FFF2-40B4-BE49-F238E27FC236}">
                <a16:creationId xmlns:a16="http://schemas.microsoft.com/office/drawing/2014/main" id="{9AB04C17-6BCD-2275-6ECF-4183AFC93249}"/>
              </a:ext>
            </a:extLst>
          </p:cNvPr>
          <p:cNvCxnSpPr>
            <a:cxnSpLocks/>
          </p:cNvCxnSpPr>
          <p:nvPr/>
        </p:nvCxnSpPr>
        <p:spPr>
          <a:xfrm flipH="1" flipV="1">
            <a:off x="1200727" y="1838036"/>
            <a:ext cx="2641600" cy="637309"/>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7" name="Picture 16">
            <a:extLst>
              <a:ext uri="{FF2B5EF4-FFF2-40B4-BE49-F238E27FC236}">
                <a16:creationId xmlns:a16="http://schemas.microsoft.com/office/drawing/2014/main" id="{8B480587-D0B9-247E-BF57-36329F51491C}"/>
              </a:ext>
            </a:extLst>
          </p:cNvPr>
          <p:cNvPicPr>
            <a:picLocks noChangeAspect="1"/>
          </p:cNvPicPr>
          <p:nvPr/>
        </p:nvPicPr>
        <p:blipFill>
          <a:blip r:embed="rId3"/>
          <a:stretch>
            <a:fillRect/>
          </a:stretch>
        </p:blipFill>
        <p:spPr>
          <a:xfrm>
            <a:off x="7392073" y="1147558"/>
            <a:ext cx="2109814" cy="4101220"/>
          </a:xfrm>
          <a:prstGeom prst="rect">
            <a:avLst/>
          </a:prstGeom>
        </p:spPr>
      </p:pic>
      <p:pic>
        <p:nvPicPr>
          <p:cNvPr id="19" name="Picture 18">
            <a:extLst>
              <a:ext uri="{FF2B5EF4-FFF2-40B4-BE49-F238E27FC236}">
                <a16:creationId xmlns:a16="http://schemas.microsoft.com/office/drawing/2014/main" id="{8994F567-D1AF-BC7A-3C4D-B0C8311C6CFB}"/>
              </a:ext>
            </a:extLst>
          </p:cNvPr>
          <p:cNvPicPr>
            <a:picLocks noChangeAspect="1"/>
          </p:cNvPicPr>
          <p:nvPr/>
        </p:nvPicPr>
        <p:blipFill>
          <a:blip r:embed="rId4"/>
          <a:stretch>
            <a:fillRect/>
          </a:stretch>
        </p:blipFill>
        <p:spPr>
          <a:xfrm>
            <a:off x="9736282" y="2190939"/>
            <a:ext cx="2120578" cy="4101220"/>
          </a:xfrm>
          <a:prstGeom prst="rect">
            <a:avLst/>
          </a:prstGeom>
        </p:spPr>
      </p:pic>
      <p:cxnSp>
        <p:nvCxnSpPr>
          <p:cNvPr id="22" name="Straight Arrow Connector 21">
            <a:extLst>
              <a:ext uri="{FF2B5EF4-FFF2-40B4-BE49-F238E27FC236}">
                <a16:creationId xmlns:a16="http://schemas.microsoft.com/office/drawing/2014/main" id="{CE3D2428-F6F3-E80B-C778-817DF7716431}"/>
              </a:ext>
            </a:extLst>
          </p:cNvPr>
          <p:cNvCxnSpPr>
            <a:cxnSpLocks/>
          </p:cNvCxnSpPr>
          <p:nvPr/>
        </p:nvCxnSpPr>
        <p:spPr>
          <a:xfrm>
            <a:off x="6613236" y="3823855"/>
            <a:ext cx="960582" cy="110836"/>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89A27859-932F-52D2-9AC6-70D539231FE5}"/>
              </a:ext>
            </a:extLst>
          </p:cNvPr>
          <p:cNvCxnSpPr>
            <a:cxnSpLocks/>
          </p:cNvCxnSpPr>
          <p:nvPr/>
        </p:nvCxnSpPr>
        <p:spPr>
          <a:xfrm>
            <a:off x="6613236" y="3823855"/>
            <a:ext cx="3297382" cy="1163781"/>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A11CC522-BA69-B9BF-FDE6-B232F7765141}"/>
              </a:ext>
            </a:extLst>
          </p:cNvPr>
          <p:cNvSpPr txBox="1"/>
          <p:nvPr/>
        </p:nvSpPr>
        <p:spPr>
          <a:xfrm>
            <a:off x="3921911" y="367981"/>
            <a:ext cx="2115131" cy="461665"/>
          </a:xfrm>
          <a:prstGeom prst="rect">
            <a:avLst/>
          </a:prstGeom>
          <a:noFill/>
        </p:spPr>
        <p:txBody>
          <a:bodyPr wrap="none" rtlCol="0">
            <a:spAutoFit/>
          </a:bodyPr>
          <a:lstStyle/>
          <a:p>
            <a:r>
              <a:rPr lang="en-US" sz="2400" b="1" dirty="0"/>
              <a:t>FIELD LABELS</a:t>
            </a:r>
            <a:endParaRPr lang="en-IN" sz="2400" b="1" dirty="0"/>
          </a:p>
        </p:txBody>
      </p:sp>
      <p:sp>
        <p:nvSpPr>
          <p:cNvPr id="3" name="TextBox 2">
            <a:extLst>
              <a:ext uri="{FF2B5EF4-FFF2-40B4-BE49-F238E27FC236}">
                <a16:creationId xmlns:a16="http://schemas.microsoft.com/office/drawing/2014/main" id="{65A38110-EF51-BA01-BDCE-97488CE9D014}"/>
              </a:ext>
            </a:extLst>
          </p:cNvPr>
          <p:cNvSpPr txBox="1"/>
          <p:nvPr/>
        </p:nvSpPr>
        <p:spPr>
          <a:xfrm>
            <a:off x="3613088" y="5936020"/>
            <a:ext cx="2482912" cy="553998"/>
          </a:xfrm>
          <a:prstGeom prst="rect">
            <a:avLst/>
          </a:prstGeom>
          <a:noFill/>
        </p:spPr>
        <p:txBody>
          <a:bodyPr wrap="square">
            <a:spAutoFit/>
          </a:bodyPr>
          <a:lstStyle/>
          <a:p>
            <a:r>
              <a:rPr lang="en-IN" sz="1000" dirty="0">
                <a:solidFill>
                  <a:srgbClr val="0070C0"/>
                </a:solidFill>
                <a:hlinkClick r:id="rId5"/>
              </a:rPr>
              <a:t>https://specs.pharmacyaesthetics.com/Pharmacy_Wireframes/Pharmacy_Wireframes_Website/add-pharmacy.html</a:t>
            </a:r>
            <a:r>
              <a:rPr lang="en-IN" sz="1000" dirty="0">
                <a:solidFill>
                  <a:srgbClr val="0070C0"/>
                </a:solidFill>
              </a:rPr>
              <a:t> </a:t>
            </a:r>
          </a:p>
        </p:txBody>
      </p:sp>
    </p:spTree>
    <p:extLst>
      <p:ext uri="{BB962C8B-B14F-4D97-AF65-F5344CB8AC3E}">
        <p14:creationId xmlns:p14="http://schemas.microsoft.com/office/powerpoint/2010/main" val="1612439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299DE-86EE-357C-A3C3-CD015D52073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3806027-AFBA-4D20-2F30-9419FFF83FD8}"/>
              </a:ext>
            </a:extLst>
          </p:cNvPr>
          <p:cNvPicPr>
            <a:picLocks noChangeAspect="1"/>
          </p:cNvPicPr>
          <p:nvPr/>
        </p:nvPicPr>
        <p:blipFill>
          <a:blip r:embed="rId2"/>
          <a:stretch>
            <a:fillRect/>
          </a:stretch>
        </p:blipFill>
        <p:spPr>
          <a:xfrm>
            <a:off x="335140" y="282920"/>
            <a:ext cx="3220396" cy="6292159"/>
          </a:xfrm>
          <a:prstGeom prst="rect">
            <a:avLst/>
          </a:prstGeom>
        </p:spPr>
      </p:pic>
      <p:sp>
        <p:nvSpPr>
          <p:cNvPr id="16" name="TextBox 15">
            <a:extLst>
              <a:ext uri="{FF2B5EF4-FFF2-40B4-BE49-F238E27FC236}">
                <a16:creationId xmlns:a16="http://schemas.microsoft.com/office/drawing/2014/main" id="{76F6D184-2FF1-5956-495E-3D07D6BE416F}"/>
              </a:ext>
            </a:extLst>
          </p:cNvPr>
          <p:cNvSpPr txBox="1"/>
          <p:nvPr/>
        </p:nvSpPr>
        <p:spPr>
          <a:xfrm>
            <a:off x="3700237" y="972617"/>
            <a:ext cx="3873581" cy="1754326"/>
          </a:xfrm>
          <a:prstGeom prst="rect">
            <a:avLst/>
          </a:prstGeom>
          <a:noFill/>
        </p:spPr>
        <p:txBody>
          <a:bodyPr wrap="square">
            <a:spAutoFit/>
          </a:bodyPr>
          <a:lstStyle/>
          <a:p>
            <a:r>
              <a:rPr lang="en-IN" sz="1200" dirty="0"/>
              <a:t>This is how the textbox and dropdown should appear on all pages (in terms of height, border-radius, font size, font, etc)</a:t>
            </a:r>
          </a:p>
          <a:p>
            <a:endParaRPr lang="en-IN" sz="1200" dirty="0"/>
          </a:p>
          <a:p>
            <a:r>
              <a:rPr lang="en-IN" sz="1200" dirty="0"/>
              <a:t>Width of the textbox and dropdown shall be kept flexible depending on the layout of the page where it appears.</a:t>
            </a:r>
          </a:p>
          <a:p>
            <a:endParaRPr lang="en-IN" sz="1200" dirty="0"/>
          </a:p>
          <a:p>
            <a:r>
              <a:rPr lang="en-IN" sz="1200" dirty="0">
                <a:solidFill>
                  <a:srgbClr val="0070C0"/>
                </a:solidFill>
              </a:rPr>
              <a:t>Only  exception for textbox and dropdown appearance are the below pages.</a:t>
            </a:r>
          </a:p>
        </p:txBody>
      </p:sp>
      <p:cxnSp>
        <p:nvCxnSpPr>
          <p:cNvPr id="4" name="Straight Arrow Connector 3">
            <a:extLst>
              <a:ext uri="{FF2B5EF4-FFF2-40B4-BE49-F238E27FC236}">
                <a16:creationId xmlns:a16="http://schemas.microsoft.com/office/drawing/2014/main" id="{87B46FB9-BF15-3BC4-DA70-36AED57459E2}"/>
              </a:ext>
            </a:extLst>
          </p:cNvPr>
          <p:cNvCxnSpPr>
            <a:cxnSpLocks/>
          </p:cNvCxnSpPr>
          <p:nvPr/>
        </p:nvCxnSpPr>
        <p:spPr>
          <a:xfrm flipH="1">
            <a:off x="1995055" y="1311564"/>
            <a:ext cx="1748635" cy="720436"/>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90802BB2-896B-7295-5E93-14CC44967F5E}"/>
              </a:ext>
            </a:extLst>
          </p:cNvPr>
          <p:cNvSpPr txBox="1"/>
          <p:nvPr/>
        </p:nvSpPr>
        <p:spPr>
          <a:xfrm>
            <a:off x="3700238" y="367981"/>
            <a:ext cx="3563155" cy="461665"/>
          </a:xfrm>
          <a:prstGeom prst="rect">
            <a:avLst/>
          </a:prstGeom>
          <a:noFill/>
        </p:spPr>
        <p:txBody>
          <a:bodyPr wrap="none" rtlCol="0">
            <a:spAutoFit/>
          </a:bodyPr>
          <a:lstStyle/>
          <a:p>
            <a:r>
              <a:rPr lang="en-US" sz="2400" b="1" dirty="0"/>
              <a:t>TEXTBOX &amp; DROPDOWN</a:t>
            </a:r>
            <a:endParaRPr lang="en-IN" sz="2400" b="1" dirty="0"/>
          </a:p>
        </p:txBody>
      </p:sp>
      <p:pic>
        <p:nvPicPr>
          <p:cNvPr id="9" name="Picture 8">
            <a:extLst>
              <a:ext uri="{FF2B5EF4-FFF2-40B4-BE49-F238E27FC236}">
                <a16:creationId xmlns:a16="http://schemas.microsoft.com/office/drawing/2014/main" id="{47FAD4D4-D943-4758-1F73-816408E15BF1}"/>
              </a:ext>
            </a:extLst>
          </p:cNvPr>
          <p:cNvPicPr>
            <a:picLocks noChangeAspect="1"/>
          </p:cNvPicPr>
          <p:nvPr/>
        </p:nvPicPr>
        <p:blipFill>
          <a:blip r:embed="rId3"/>
          <a:stretch>
            <a:fillRect/>
          </a:stretch>
        </p:blipFill>
        <p:spPr>
          <a:xfrm>
            <a:off x="7779649" y="282920"/>
            <a:ext cx="3219624" cy="6292159"/>
          </a:xfrm>
          <a:prstGeom prst="rect">
            <a:avLst/>
          </a:prstGeom>
        </p:spPr>
      </p:pic>
      <p:pic>
        <p:nvPicPr>
          <p:cNvPr id="18" name="Picture 17">
            <a:extLst>
              <a:ext uri="{FF2B5EF4-FFF2-40B4-BE49-F238E27FC236}">
                <a16:creationId xmlns:a16="http://schemas.microsoft.com/office/drawing/2014/main" id="{E127444D-F20C-B1E6-DDB4-072C68399DD8}"/>
              </a:ext>
            </a:extLst>
          </p:cNvPr>
          <p:cNvPicPr>
            <a:picLocks noChangeAspect="1"/>
          </p:cNvPicPr>
          <p:nvPr/>
        </p:nvPicPr>
        <p:blipFill>
          <a:blip r:embed="rId4"/>
          <a:stretch>
            <a:fillRect/>
          </a:stretch>
        </p:blipFill>
        <p:spPr>
          <a:xfrm>
            <a:off x="3761367" y="2779487"/>
            <a:ext cx="1785865" cy="3471501"/>
          </a:xfrm>
          <a:prstGeom prst="rect">
            <a:avLst/>
          </a:prstGeom>
        </p:spPr>
      </p:pic>
      <p:pic>
        <p:nvPicPr>
          <p:cNvPr id="21" name="Picture 20">
            <a:extLst>
              <a:ext uri="{FF2B5EF4-FFF2-40B4-BE49-F238E27FC236}">
                <a16:creationId xmlns:a16="http://schemas.microsoft.com/office/drawing/2014/main" id="{30D9E5F1-5F88-26E9-D6F8-B4B5DE8250DD}"/>
              </a:ext>
            </a:extLst>
          </p:cNvPr>
          <p:cNvPicPr>
            <a:picLocks noChangeAspect="1"/>
          </p:cNvPicPr>
          <p:nvPr/>
        </p:nvPicPr>
        <p:blipFill>
          <a:blip r:embed="rId5"/>
          <a:stretch>
            <a:fillRect/>
          </a:stretch>
        </p:blipFill>
        <p:spPr>
          <a:xfrm>
            <a:off x="5637027" y="2779486"/>
            <a:ext cx="1794976" cy="3471501"/>
          </a:xfrm>
          <a:prstGeom prst="rect">
            <a:avLst/>
          </a:prstGeom>
        </p:spPr>
      </p:pic>
      <p:cxnSp>
        <p:nvCxnSpPr>
          <p:cNvPr id="33" name="Straight Arrow Connector 32">
            <a:extLst>
              <a:ext uri="{FF2B5EF4-FFF2-40B4-BE49-F238E27FC236}">
                <a16:creationId xmlns:a16="http://schemas.microsoft.com/office/drawing/2014/main" id="{7D89E2B9-4221-C312-729E-4EE30426974C}"/>
              </a:ext>
            </a:extLst>
          </p:cNvPr>
          <p:cNvCxnSpPr>
            <a:cxnSpLocks/>
          </p:cNvCxnSpPr>
          <p:nvPr/>
        </p:nvCxnSpPr>
        <p:spPr>
          <a:xfrm>
            <a:off x="4739490" y="2641600"/>
            <a:ext cx="0" cy="2660073"/>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D9F386BB-F9F6-D574-7DA5-46CDAC1E35D1}"/>
              </a:ext>
            </a:extLst>
          </p:cNvPr>
          <p:cNvCxnSpPr>
            <a:cxnSpLocks/>
          </p:cNvCxnSpPr>
          <p:nvPr/>
        </p:nvCxnSpPr>
        <p:spPr>
          <a:xfrm>
            <a:off x="4730655" y="2641600"/>
            <a:ext cx="2041093" cy="2660073"/>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33DBFC96-7BF7-1759-1490-B060229B058F}"/>
              </a:ext>
            </a:extLst>
          </p:cNvPr>
          <p:cNvCxnSpPr>
            <a:cxnSpLocks/>
          </p:cNvCxnSpPr>
          <p:nvPr/>
        </p:nvCxnSpPr>
        <p:spPr>
          <a:xfrm>
            <a:off x="7263393" y="1311564"/>
            <a:ext cx="772243" cy="1182254"/>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3937B65E-47E3-B05C-5772-71471757ABB0}"/>
              </a:ext>
            </a:extLst>
          </p:cNvPr>
          <p:cNvSpPr txBox="1"/>
          <p:nvPr/>
        </p:nvSpPr>
        <p:spPr>
          <a:xfrm>
            <a:off x="1945338" y="6304002"/>
            <a:ext cx="2842033" cy="553998"/>
          </a:xfrm>
          <a:prstGeom prst="rect">
            <a:avLst/>
          </a:prstGeom>
          <a:noFill/>
        </p:spPr>
        <p:txBody>
          <a:bodyPr wrap="square">
            <a:spAutoFit/>
          </a:bodyPr>
          <a:lstStyle/>
          <a:p>
            <a:r>
              <a:rPr lang="en-IN" sz="1000" dirty="0">
                <a:solidFill>
                  <a:srgbClr val="0070C0"/>
                </a:solidFill>
                <a:hlinkClick r:id="rId6"/>
              </a:rPr>
              <a:t>https://specs.pharmacyaesthetics.com/Pharmacy_Wireframes/Pharmacy_Wireframes_Website/add-pharmacy.html</a:t>
            </a:r>
            <a:r>
              <a:rPr lang="en-IN" sz="1000" dirty="0">
                <a:solidFill>
                  <a:srgbClr val="0070C0"/>
                </a:solidFill>
              </a:rPr>
              <a:t> </a:t>
            </a:r>
          </a:p>
        </p:txBody>
      </p:sp>
      <p:sp>
        <p:nvSpPr>
          <p:cNvPr id="11" name="TextBox 10">
            <a:extLst>
              <a:ext uri="{FF2B5EF4-FFF2-40B4-BE49-F238E27FC236}">
                <a16:creationId xmlns:a16="http://schemas.microsoft.com/office/drawing/2014/main" id="{FA96D5C4-B886-513C-7FC8-1393C6D101E5}"/>
              </a:ext>
            </a:extLst>
          </p:cNvPr>
          <p:cNvSpPr txBox="1"/>
          <p:nvPr/>
        </p:nvSpPr>
        <p:spPr>
          <a:xfrm>
            <a:off x="9771345" y="5626790"/>
            <a:ext cx="1785865" cy="861774"/>
          </a:xfrm>
          <a:prstGeom prst="rect">
            <a:avLst/>
          </a:prstGeom>
          <a:noFill/>
        </p:spPr>
        <p:txBody>
          <a:bodyPr wrap="square">
            <a:spAutoFit/>
          </a:bodyPr>
          <a:lstStyle/>
          <a:p>
            <a:r>
              <a:rPr lang="en-IN" sz="1000" dirty="0">
                <a:solidFill>
                  <a:srgbClr val="0070C0"/>
                </a:solidFill>
                <a:hlinkClick r:id="rId7"/>
              </a:rPr>
              <a:t>https://specs.pharmacyaesthetics.com/Pharmacy_Wireframes/Pharmacy_Wireframes_Website/partner-owner-pharmacies.html</a:t>
            </a:r>
            <a:r>
              <a:rPr lang="en-IN" sz="1000" dirty="0">
                <a:solidFill>
                  <a:srgbClr val="0070C0"/>
                </a:solidFill>
              </a:rPr>
              <a:t> </a:t>
            </a:r>
          </a:p>
        </p:txBody>
      </p:sp>
    </p:spTree>
    <p:extLst>
      <p:ext uri="{BB962C8B-B14F-4D97-AF65-F5344CB8AC3E}">
        <p14:creationId xmlns:p14="http://schemas.microsoft.com/office/powerpoint/2010/main" val="10495511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856</TotalTime>
  <Words>1246</Words>
  <Application>Microsoft Office PowerPoint</Application>
  <PresentationFormat>Widescreen</PresentationFormat>
  <Paragraphs>94</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Khozaima Patel</dc:creator>
  <cp:lastModifiedBy>Khozaima Patel</cp:lastModifiedBy>
  <cp:revision>140</cp:revision>
  <dcterms:created xsi:type="dcterms:W3CDTF">2026-08-07T05:28:14Z</dcterms:created>
  <dcterms:modified xsi:type="dcterms:W3CDTF">2026-08-10T13:37:21Z</dcterms:modified>
</cp:coreProperties>
</file>